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6"/>
  </p:notesMasterIdLst>
  <p:handoutMasterIdLst>
    <p:handoutMasterId r:id="rId107"/>
  </p:handoutMasterIdLst>
  <p:sldIdLst>
    <p:sldId id="409" r:id="rId2"/>
    <p:sldId id="295" r:id="rId3"/>
    <p:sldId id="403" r:id="rId4"/>
    <p:sldId id="407" r:id="rId5"/>
    <p:sldId id="408" r:id="rId6"/>
    <p:sldId id="406" r:id="rId7"/>
    <p:sldId id="260" r:id="rId8"/>
    <p:sldId id="410" r:id="rId9"/>
    <p:sldId id="292" r:id="rId10"/>
    <p:sldId id="293" r:id="rId11"/>
    <p:sldId id="404" r:id="rId12"/>
    <p:sldId id="405" r:id="rId13"/>
    <p:sldId id="297" r:id="rId14"/>
    <p:sldId id="298" r:id="rId15"/>
    <p:sldId id="299" r:id="rId16"/>
    <p:sldId id="411" r:id="rId17"/>
    <p:sldId id="412" r:id="rId18"/>
    <p:sldId id="413" r:id="rId19"/>
    <p:sldId id="415" r:id="rId20"/>
    <p:sldId id="414" r:id="rId21"/>
    <p:sldId id="416" r:id="rId22"/>
    <p:sldId id="300" r:id="rId23"/>
    <p:sldId id="301" r:id="rId24"/>
    <p:sldId id="302" r:id="rId25"/>
    <p:sldId id="303" r:id="rId26"/>
    <p:sldId id="304" r:id="rId27"/>
    <p:sldId id="305" r:id="rId28"/>
    <p:sldId id="306" r:id="rId29"/>
    <p:sldId id="307" r:id="rId30"/>
    <p:sldId id="308" r:id="rId31"/>
    <p:sldId id="309" r:id="rId32"/>
    <p:sldId id="310" r:id="rId33"/>
    <p:sldId id="330" r:id="rId34"/>
    <p:sldId id="311" r:id="rId35"/>
    <p:sldId id="312" r:id="rId36"/>
    <p:sldId id="313" r:id="rId37"/>
    <p:sldId id="315" r:id="rId38"/>
    <p:sldId id="316" r:id="rId39"/>
    <p:sldId id="318" r:id="rId40"/>
    <p:sldId id="331" r:id="rId41"/>
    <p:sldId id="319" r:id="rId42"/>
    <p:sldId id="332" r:id="rId43"/>
    <p:sldId id="333" r:id="rId44"/>
    <p:sldId id="334" r:id="rId45"/>
    <p:sldId id="335" r:id="rId46"/>
    <p:sldId id="336" r:id="rId47"/>
    <p:sldId id="337" r:id="rId48"/>
    <p:sldId id="338" r:id="rId49"/>
    <p:sldId id="341" r:id="rId50"/>
    <p:sldId id="342" r:id="rId51"/>
    <p:sldId id="343" r:id="rId52"/>
    <p:sldId id="344" r:id="rId53"/>
    <p:sldId id="345" r:id="rId54"/>
    <p:sldId id="347" r:id="rId55"/>
    <p:sldId id="348" r:id="rId56"/>
    <p:sldId id="349" r:id="rId57"/>
    <p:sldId id="351" r:id="rId58"/>
    <p:sldId id="352" r:id="rId59"/>
    <p:sldId id="353" r:id="rId60"/>
    <p:sldId id="354" r:id="rId61"/>
    <p:sldId id="355" r:id="rId62"/>
    <p:sldId id="357" r:id="rId63"/>
    <p:sldId id="358" r:id="rId64"/>
    <p:sldId id="359" r:id="rId65"/>
    <p:sldId id="360" r:id="rId66"/>
    <p:sldId id="361" r:id="rId67"/>
    <p:sldId id="362" r:id="rId68"/>
    <p:sldId id="363" r:id="rId69"/>
    <p:sldId id="364" r:id="rId70"/>
    <p:sldId id="365" r:id="rId71"/>
    <p:sldId id="366" r:id="rId72"/>
    <p:sldId id="367" r:id="rId73"/>
    <p:sldId id="370" r:id="rId74"/>
    <p:sldId id="368" r:id="rId75"/>
    <p:sldId id="369" r:id="rId76"/>
    <p:sldId id="372" r:id="rId77"/>
    <p:sldId id="374" r:id="rId78"/>
    <p:sldId id="375" r:id="rId79"/>
    <p:sldId id="376" r:id="rId80"/>
    <p:sldId id="402" r:id="rId81"/>
    <p:sldId id="392" r:id="rId82"/>
    <p:sldId id="393" r:id="rId83"/>
    <p:sldId id="394" r:id="rId84"/>
    <p:sldId id="395" r:id="rId85"/>
    <p:sldId id="397" r:id="rId86"/>
    <p:sldId id="398" r:id="rId87"/>
    <p:sldId id="399" r:id="rId88"/>
    <p:sldId id="400" r:id="rId89"/>
    <p:sldId id="378" r:id="rId90"/>
    <p:sldId id="379" r:id="rId91"/>
    <p:sldId id="380" r:id="rId92"/>
    <p:sldId id="381" r:id="rId93"/>
    <p:sldId id="382" r:id="rId94"/>
    <p:sldId id="383" r:id="rId95"/>
    <p:sldId id="384" r:id="rId96"/>
    <p:sldId id="385" r:id="rId97"/>
    <p:sldId id="396" r:id="rId98"/>
    <p:sldId id="386" r:id="rId99"/>
    <p:sldId id="387" r:id="rId100"/>
    <p:sldId id="388" r:id="rId101"/>
    <p:sldId id="389" r:id="rId102"/>
    <p:sldId id="390" r:id="rId103"/>
    <p:sldId id="391" r:id="rId104"/>
    <p:sldId id="290" r:id="rId105"/>
  </p:sldIdLst>
  <p:sldSz cx="9906000" cy="6858000" type="A4"/>
  <p:notesSz cx="6858000" cy="9144000"/>
  <p:custDataLst>
    <p:tags r:id="rId10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C0A0A"/>
    <a:srgbClr val="FFFC01"/>
    <a:srgbClr val="64C2C2"/>
    <a:srgbClr val="FF930B"/>
    <a:srgbClr val="DBD3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8" autoAdjust="0"/>
    <p:restoredTop sz="90900" autoAdjust="0"/>
  </p:normalViewPr>
  <p:slideViewPr>
    <p:cSldViewPr>
      <p:cViewPr varScale="1">
        <p:scale>
          <a:sx n="86" d="100"/>
          <a:sy n="86" d="100"/>
        </p:scale>
        <p:origin x="540" y="72"/>
      </p:cViewPr>
      <p:guideLst/>
    </p:cSldViewPr>
  </p:slideViewPr>
  <p:notesTextViewPr>
    <p:cViewPr>
      <p:scale>
        <a:sx n="100" d="100"/>
        <a:sy n="100" d="100"/>
      </p:scale>
      <p:origin x="0" y="0"/>
    </p:cViewPr>
  </p:notesTextViewPr>
  <p:sorterViewPr>
    <p:cViewPr>
      <p:scale>
        <a:sx n="66" d="100"/>
        <a:sy n="66" d="100"/>
      </p:scale>
      <p:origin x="0" y="361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gs" Target="tags/tag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C419A9-4E58-4694-93B4-0B76D1AF6AF8}" type="doc">
      <dgm:prSet loTypeId="urn:microsoft.com/office/officeart/2005/8/layout/balance1" loCatId="relationship" qsTypeId="urn:microsoft.com/office/officeart/2005/8/quickstyle/simple1" qsCatId="simple" csTypeId="urn:microsoft.com/office/officeart/2005/8/colors/colorful2" csCatId="colorful" phldr="1"/>
      <dgm:spPr/>
      <dgm:t>
        <a:bodyPr/>
        <a:lstStyle/>
        <a:p>
          <a:endParaRPr lang="zh-CN" altLang="en-US"/>
        </a:p>
      </dgm:t>
    </dgm:pt>
    <dgm:pt modelId="{EB68EE1D-DD05-4E5A-8EC4-569355A35230}">
      <dgm:prSet phldrT="[文本]"/>
      <dgm:spPr>
        <a:solidFill>
          <a:schemeClr val="bg2">
            <a:lumMod val="50000"/>
            <a:alpha val="90000"/>
          </a:schemeClr>
        </a:solidFill>
      </dgm:spPr>
      <dgm:t>
        <a:bodyPr/>
        <a:lstStyle/>
        <a:p>
          <a:r>
            <a:rPr lang="zh-CN" altLang="en-US" b="1" dirty="0">
              <a:latin typeface="+mn-lt"/>
              <a:ea typeface="+mn-ea"/>
              <a:cs typeface="+mn-ea"/>
              <a:sym typeface="+mn-lt"/>
            </a:rPr>
            <a:t>架构特点</a:t>
          </a:r>
        </a:p>
      </dgm:t>
    </dgm:pt>
    <dgm:pt modelId="{B6E7F313-5658-48DD-972A-2449129A23C6}" type="parTrans" cxnId="{3DFFF76B-5D52-4DD7-B4E2-48FABC41FC42}">
      <dgm:prSet/>
      <dgm:spPr/>
      <dgm:t>
        <a:bodyPr/>
        <a:lstStyle/>
        <a:p>
          <a:endParaRPr lang="zh-CN" altLang="en-US"/>
        </a:p>
      </dgm:t>
    </dgm:pt>
    <dgm:pt modelId="{E6706372-7B28-4C2B-860D-55E1E059B15C}" type="sibTrans" cxnId="{3DFFF76B-5D52-4DD7-B4E2-48FABC41FC42}">
      <dgm:prSet/>
      <dgm:spPr/>
      <dgm:t>
        <a:bodyPr/>
        <a:lstStyle/>
        <a:p>
          <a:endParaRPr lang="zh-CN" altLang="en-US"/>
        </a:p>
      </dgm:t>
    </dgm:pt>
    <dgm:pt modelId="{43DFBF24-9B60-4371-8757-845E185AB97E}">
      <dgm:prSet phldrT="[文本]"/>
      <dgm:spPr/>
      <dgm:t>
        <a:bodyPr/>
        <a:lstStyle/>
        <a:p>
          <a:r>
            <a:rPr lang="zh-CN" altLang="en-US" b="1" dirty="0">
              <a:latin typeface="+mn-lt"/>
              <a:ea typeface="+mn-ea"/>
              <a:cs typeface="+mn-ea"/>
              <a:sym typeface="+mn-lt"/>
            </a:rPr>
            <a:t>按地址访问</a:t>
          </a:r>
        </a:p>
      </dgm:t>
    </dgm:pt>
    <dgm:pt modelId="{5F710EBA-88B2-4584-A880-99E77E72865A}" type="parTrans" cxnId="{28EE339C-65A9-4822-8F87-40DB1A1CA2AB}">
      <dgm:prSet/>
      <dgm:spPr/>
      <dgm:t>
        <a:bodyPr/>
        <a:lstStyle/>
        <a:p>
          <a:endParaRPr lang="zh-CN" altLang="en-US"/>
        </a:p>
      </dgm:t>
    </dgm:pt>
    <dgm:pt modelId="{29EDD08F-8D61-4164-B29C-60F4DBBCE5AA}" type="sibTrans" cxnId="{28EE339C-65A9-4822-8F87-40DB1A1CA2AB}">
      <dgm:prSet/>
      <dgm:spPr/>
      <dgm:t>
        <a:bodyPr/>
        <a:lstStyle/>
        <a:p>
          <a:endParaRPr lang="zh-CN" altLang="en-US"/>
        </a:p>
      </dgm:t>
    </dgm:pt>
    <dgm:pt modelId="{ABAB4EB0-27A7-4708-B2AA-B80713CACB7A}">
      <dgm:prSet phldrT="[文本]"/>
      <dgm:spPr/>
      <dgm:t>
        <a:bodyPr/>
        <a:lstStyle/>
        <a:p>
          <a:r>
            <a:rPr lang="zh-CN" altLang="en-US" b="1" dirty="0">
              <a:latin typeface="+mn-lt"/>
              <a:ea typeface="+mn-ea"/>
              <a:cs typeface="+mn-ea"/>
              <a:sym typeface="+mn-lt"/>
            </a:rPr>
            <a:t>指令数据混存</a:t>
          </a:r>
        </a:p>
      </dgm:t>
    </dgm:pt>
    <dgm:pt modelId="{8B5B96EB-AD6F-4F73-BABE-5F71386107B6}" type="parTrans" cxnId="{349C9D27-A36A-423C-A5F8-3C451F320C5C}">
      <dgm:prSet/>
      <dgm:spPr/>
      <dgm:t>
        <a:bodyPr/>
        <a:lstStyle/>
        <a:p>
          <a:endParaRPr lang="zh-CN" altLang="en-US"/>
        </a:p>
      </dgm:t>
    </dgm:pt>
    <dgm:pt modelId="{D64554D3-D5B0-4183-B0C9-2C08B799B32E}" type="sibTrans" cxnId="{349C9D27-A36A-423C-A5F8-3C451F320C5C}">
      <dgm:prSet/>
      <dgm:spPr/>
      <dgm:t>
        <a:bodyPr/>
        <a:lstStyle/>
        <a:p>
          <a:endParaRPr lang="zh-CN" altLang="en-US"/>
        </a:p>
      </dgm:t>
    </dgm:pt>
    <dgm:pt modelId="{F682DD57-A9D1-4CAF-A50F-F04D01C6C970}">
      <dgm:prSet phldrT="[文本]"/>
      <dgm:spPr>
        <a:solidFill>
          <a:srgbClr val="FF0000">
            <a:alpha val="90000"/>
          </a:srgbClr>
        </a:solidFill>
      </dgm:spPr>
      <dgm:t>
        <a:bodyPr/>
        <a:lstStyle/>
        <a:p>
          <a:r>
            <a:rPr lang="zh-CN" altLang="en-US" b="1" dirty="0">
              <a:latin typeface="+mn-lt"/>
              <a:ea typeface="+mn-ea"/>
              <a:cs typeface="+mn-ea"/>
              <a:sym typeface="+mn-lt"/>
            </a:rPr>
            <a:t>漏洞威胁</a:t>
          </a:r>
        </a:p>
      </dgm:t>
    </dgm:pt>
    <dgm:pt modelId="{6B99AA26-68E8-4BCA-8497-3C6CFF4727FD}" type="parTrans" cxnId="{77D0934B-AAB6-43EB-B3D0-6D4EAB46F636}">
      <dgm:prSet/>
      <dgm:spPr/>
      <dgm:t>
        <a:bodyPr/>
        <a:lstStyle/>
        <a:p>
          <a:endParaRPr lang="zh-CN" altLang="en-US"/>
        </a:p>
      </dgm:t>
    </dgm:pt>
    <dgm:pt modelId="{2C745DE8-8BA5-4D2D-B052-CFA56B92E34C}" type="sibTrans" cxnId="{77D0934B-AAB6-43EB-B3D0-6D4EAB46F636}">
      <dgm:prSet/>
      <dgm:spPr/>
      <dgm:t>
        <a:bodyPr/>
        <a:lstStyle/>
        <a:p>
          <a:endParaRPr lang="zh-CN" altLang="en-US"/>
        </a:p>
      </dgm:t>
    </dgm:pt>
    <dgm:pt modelId="{A51B48C4-6F7E-4659-9B36-1FD661C774F8}">
      <dgm:prSet phldrT="[文本]"/>
      <dgm:spPr/>
      <dgm:t>
        <a:bodyPr/>
        <a:lstStyle/>
        <a:p>
          <a:r>
            <a:rPr lang="zh-CN" altLang="en-US" b="1" dirty="0">
              <a:latin typeface="+mn-lt"/>
              <a:ea typeface="+mn-ea"/>
              <a:cs typeface="+mn-ea"/>
              <a:sym typeface="+mn-lt"/>
            </a:rPr>
            <a:t>双重释放</a:t>
          </a:r>
          <a:r>
            <a:rPr lang="en-US" altLang="zh-CN" b="1" dirty="0">
              <a:latin typeface="+mn-lt"/>
              <a:ea typeface="+mn-ea"/>
              <a:cs typeface="+mn-ea"/>
              <a:sym typeface="+mn-lt"/>
            </a:rPr>
            <a:t>…</a:t>
          </a:r>
          <a:endParaRPr lang="zh-CN" altLang="en-US" b="1" dirty="0">
            <a:latin typeface="+mn-lt"/>
            <a:ea typeface="+mn-ea"/>
            <a:cs typeface="+mn-ea"/>
            <a:sym typeface="+mn-lt"/>
          </a:endParaRPr>
        </a:p>
      </dgm:t>
    </dgm:pt>
    <dgm:pt modelId="{EE80220A-5CEC-48A7-81E0-4FDD2BCF908E}" type="parTrans" cxnId="{0E1787BE-5A98-4E95-BCD9-4105845EA62F}">
      <dgm:prSet/>
      <dgm:spPr/>
      <dgm:t>
        <a:bodyPr/>
        <a:lstStyle/>
        <a:p>
          <a:endParaRPr lang="zh-CN" altLang="en-US"/>
        </a:p>
      </dgm:t>
    </dgm:pt>
    <dgm:pt modelId="{C9C4C773-358E-49BA-A08E-9BAAA1BEE95B}" type="sibTrans" cxnId="{0E1787BE-5A98-4E95-BCD9-4105845EA62F}">
      <dgm:prSet/>
      <dgm:spPr/>
      <dgm:t>
        <a:bodyPr/>
        <a:lstStyle/>
        <a:p>
          <a:endParaRPr lang="zh-CN" altLang="en-US"/>
        </a:p>
      </dgm:t>
    </dgm:pt>
    <dgm:pt modelId="{AC9C4A9F-BAF8-449A-A81C-5A73EFADE55B}">
      <dgm:prSet phldrT="[文本]"/>
      <dgm:spPr/>
      <dgm:t>
        <a:bodyPr/>
        <a:lstStyle/>
        <a:p>
          <a:r>
            <a:rPr lang="zh-CN" altLang="en-US" b="1" dirty="0">
              <a:latin typeface="+mn-lt"/>
              <a:ea typeface="+mn-ea"/>
              <a:cs typeface="+mn-ea"/>
              <a:sym typeface="+mn-lt"/>
            </a:rPr>
            <a:t>类型混淆</a:t>
          </a:r>
        </a:p>
      </dgm:t>
    </dgm:pt>
    <dgm:pt modelId="{09898DC4-70EC-461F-86DD-27ACDC443FC9}" type="parTrans" cxnId="{77F9F39A-7D96-49C4-B9B2-0A003111ED7D}">
      <dgm:prSet/>
      <dgm:spPr/>
      <dgm:t>
        <a:bodyPr/>
        <a:lstStyle/>
        <a:p>
          <a:endParaRPr lang="zh-CN" altLang="en-US"/>
        </a:p>
      </dgm:t>
    </dgm:pt>
    <dgm:pt modelId="{05707442-2946-4408-93C2-FBA0C9A34067}" type="sibTrans" cxnId="{77F9F39A-7D96-49C4-B9B2-0A003111ED7D}">
      <dgm:prSet/>
      <dgm:spPr/>
      <dgm:t>
        <a:bodyPr/>
        <a:lstStyle/>
        <a:p>
          <a:endParaRPr lang="zh-CN" altLang="en-US"/>
        </a:p>
      </dgm:t>
    </dgm:pt>
    <dgm:pt modelId="{96DAAA85-6A69-4F8F-871D-CB28093FB0D8}">
      <dgm:prSet phldrT="[文本]"/>
      <dgm:spPr/>
      <dgm:t>
        <a:bodyPr/>
        <a:lstStyle/>
        <a:p>
          <a:r>
            <a:rPr lang="zh-CN" altLang="en-US" b="1" dirty="0">
              <a:latin typeface="+mn-lt"/>
              <a:ea typeface="+mn-ea"/>
              <a:cs typeface="+mn-ea"/>
              <a:sym typeface="+mn-lt"/>
            </a:rPr>
            <a:t>栈溢出</a:t>
          </a:r>
        </a:p>
      </dgm:t>
    </dgm:pt>
    <dgm:pt modelId="{6160C03E-F803-4272-8EAC-3D8E3424BBE9}" type="parTrans" cxnId="{9CA1BD78-AA01-4C49-BF24-C4B283CE3793}">
      <dgm:prSet/>
      <dgm:spPr/>
      <dgm:t>
        <a:bodyPr/>
        <a:lstStyle/>
        <a:p>
          <a:endParaRPr lang="zh-CN" altLang="en-US"/>
        </a:p>
      </dgm:t>
    </dgm:pt>
    <dgm:pt modelId="{19CE0164-1221-427A-94DA-1549041B6A8C}" type="sibTrans" cxnId="{9CA1BD78-AA01-4C49-BF24-C4B283CE3793}">
      <dgm:prSet/>
      <dgm:spPr/>
      <dgm:t>
        <a:bodyPr/>
        <a:lstStyle/>
        <a:p>
          <a:endParaRPr lang="zh-CN" altLang="en-US"/>
        </a:p>
      </dgm:t>
    </dgm:pt>
    <dgm:pt modelId="{349B9D42-5513-4DE4-8A33-1915CA2BD8C1}" type="pres">
      <dgm:prSet presAssocID="{A2C419A9-4E58-4694-93B4-0B76D1AF6AF8}" presName="outerComposite" presStyleCnt="0">
        <dgm:presLayoutVars>
          <dgm:chMax val="2"/>
          <dgm:animLvl val="lvl"/>
          <dgm:resizeHandles val="exact"/>
        </dgm:presLayoutVars>
      </dgm:prSet>
      <dgm:spPr/>
    </dgm:pt>
    <dgm:pt modelId="{07F05BC6-1199-4753-A2B3-BC57A6EA356A}" type="pres">
      <dgm:prSet presAssocID="{A2C419A9-4E58-4694-93B4-0B76D1AF6AF8}" presName="dummyMaxCanvas" presStyleCnt="0"/>
      <dgm:spPr/>
    </dgm:pt>
    <dgm:pt modelId="{6A410B5E-4604-4BB0-9159-96E1AF34B5EB}" type="pres">
      <dgm:prSet presAssocID="{A2C419A9-4E58-4694-93B4-0B76D1AF6AF8}" presName="parentComposite" presStyleCnt="0"/>
      <dgm:spPr/>
    </dgm:pt>
    <dgm:pt modelId="{D27F033A-05F3-48B6-B3D0-416A58A9442E}" type="pres">
      <dgm:prSet presAssocID="{A2C419A9-4E58-4694-93B4-0B76D1AF6AF8}" presName="parent1" presStyleLbl="alignAccFollowNode1" presStyleIdx="0" presStyleCnt="4">
        <dgm:presLayoutVars>
          <dgm:chMax val="4"/>
        </dgm:presLayoutVars>
      </dgm:prSet>
      <dgm:spPr/>
    </dgm:pt>
    <dgm:pt modelId="{99E5BD89-D743-49CE-8ABC-18AD9AB08A33}" type="pres">
      <dgm:prSet presAssocID="{A2C419A9-4E58-4694-93B4-0B76D1AF6AF8}" presName="parent2" presStyleLbl="alignAccFollowNode1" presStyleIdx="1" presStyleCnt="4">
        <dgm:presLayoutVars>
          <dgm:chMax val="4"/>
        </dgm:presLayoutVars>
      </dgm:prSet>
      <dgm:spPr/>
    </dgm:pt>
    <dgm:pt modelId="{EDFF8AA9-98D0-42AF-9A93-3436D210E2BF}" type="pres">
      <dgm:prSet presAssocID="{A2C419A9-4E58-4694-93B4-0B76D1AF6AF8}" presName="childrenComposite" presStyleCnt="0"/>
      <dgm:spPr/>
    </dgm:pt>
    <dgm:pt modelId="{C23D6851-C30A-4978-B196-52558609B15C}" type="pres">
      <dgm:prSet presAssocID="{A2C419A9-4E58-4694-93B4-0B76D1AF6AF8}" presName="dummyMaxCanvas_ChildArea" presStyleCnt="0"/>
      <dgm:spPr/>
    </dgm:pt>
    <dgm:pt modelId="{C2325758-F64C-4980-BB5F-DDBD6F24D9C4}" type="pres">
      <dgm:prSet presAssocID="{A2C419A9-4E58-4694-93B4-0B76D1AF6AF8}" presName="fulcrum" presStyleLbl="alignAccFollowNode1" presStyleIdx="2" presStyleCnt="4"/>
      <dgm:spPr/>
    </dgm:pt>
    <dgm:pt modelId="{C26F9C9E-9692-4634-BB16-062462D3BC20}" type="pres">
      <dgm:prSet presAssocID="{A2C419A9-4E58-4694-93B4-0B76D1AF6AF8}" presName="balance_23" presStyleLbl="alignAccFollowNode1" presStyleIdx="3" presStyleCnt="4">
        <dgm:presLayoutVars>
          <dgm:bulletEnabled val="1"/>
        </dgm:presLayoutVars>
      </dgm:prSet>
      <dgm:spPr/>
    </dgm:pt>
    <dgm:pt modelId="{3D4C3292-AD7F-4814-84F1-7425B8EAE527}" type="pres">
      <dgm:prSet presAssocID="{A2C419A9-4E58-4694-93B4-0B76D1AF6AF8}" presName="right_23_1" presStyleLbl="node1" presStyleIdx="0" presStyleCnt="5">
        <dgm:presLayoutVars>
          <dgm:bulletEnabled val="1"/>
        </dgm:presLayoutVars>
      </dgm:prSet>
      <dgm:spPr/>
    </dgm:pt>
    <dgm:pt modelId="{38A05F49-F041-4E14-AF8B-7CBBA1C866BA}" type="pres">
      <dgm:prSet presAssocID="{A2C419A9-4E58-4694-93B4-0B76D1AF6AF8}" presName="right_23_2" presStyleLbl="node1" presStyleIdx="1" presStyleCnt="5">
        <dgm:presLayoutVars>
          <dgm:bulletEnabled val="1"/>
        </dgm:presLayoutVars>
      </dgm:prSet>
      <dgm:spPr/>
    </dgm:pt>
    <dgm:pt modelId="{B0B17BC2-7239-4EBB-AA67-0FB8750A4863}" type="pres">
      <dgm:prSet presAssocID="{A2C419A9-4E58-4694-93B4-0B76D1AF6AF8}" presName="right_23_3" presStyleLbl="node1" presStyleIdx="2" presStyleCnt="5">
        <dgm:presLayoutVars>
          <dgm:bulletEnabled val="1"/>
        </dgm:presLayoutVars>
      </dgm:prSet>
      <dgm:spPr/>
    </dgm:pt>
    <dgm:pt modelId="{1929E8AE-D392-4140-9EC7-00C27F7CB9E8}" type="pres">
      <dgm:prSet presAssocID="{A2C419A9-4E58-4694-93B4-0B76D1AF6AF8}" presName="left_23_1" presStyleLbl="node1" presStyleIdx="3" presStyleCnt="5">
        <dgm:presLayoutVars>
          <dgm:bulletEnabled val="1"/>
        </dgm:presLayoutVars>
      </dgm:prSet>
      <dgm:spPr/>
    </dgm:pt>
    <dgm:pt modelId="{A8168088-D44F-427A-8DCF-4A8726195EC9}" type="pres">
      <dgm:prSet presAssocID="{A2C419A9-4E58-4694-93B4-0B76D1AF6AF8}" presName="left_23_2" presStyleLbl="node1" presStyleIdx="4" presStyleCnt="5">
        <dgm:presLayoutVars>
          <dgm:bulletEnabled val="1"/>
        </dgm:presLayoutVars>
      </dgm:prSet>
      <dgm:spPr/>
    </dgm:pt>
  </dgm:ptLst>
  <dgm:cxnLst>
    <dgm:cxn modelId="{3BF7EB06-6703-440E-BE9B-6A78D4C36807}" type="presOf" srcId="{A2C419A9-4E58-4694-93B4-0B76D1AF6AF8}" destId="{349B9D42-5513-4DE4-8A33-1915CA2BD8C1}" srcOrd="0" destOrd="0" presId="urn:microsoft.com/office/officeart/2005/8/layout/balance1"/>
    <dgm:cxn modelId="{64BA6912-6DAA-4698-BD26-847F5DF61A0E}" type="presOf" srcId="{43DFBF24-9B60-4371-8757-845E185AB97E}" destId="{1929E8AE-D392-4140-9EC7-00C27F7CB9E8}" srcOrd="0" destOrd="0" presId="urn:microsoft.com/office/officeart/2005/8/layout/balance1"/>
    <dgm:cxn modelId="{349C9D27-A36A-423C-A5F8-3C451F320C5C}" srcId="{EB68EE1D-DD05-4E5A-8EC4-569355A35230}" destId="{ABAB4EB0-27A7-4708-B2AA-B80713CACB7A}" srcOrd="1" destOrd="0" parTransId="{8B5B96EB-AD6F-4F73-BABE-5F71386107B6}" sibTransId="{D64554D3-D5B0-4183-B0C9-2C08B799B32E}"/>
    <dgm:cxn modelId="{13114F34-7810-4CE9-AD23-FE32A8D37307}" type="presOf" srcId="{96DAAA85-6A69-4F8F-871D-CB28093FB0D8}" destId="{B0B17BC2-7239-4EBB-AA67-0FB8750A4863}" srcOrd="0" destOrd="0" presId="urn:microsoft.com/office/officeart/2005/8/layout/balance1"/>
    <dgm:cxn modelId="{69C89539-F426-4693-81B2-5A362FF61EDD}" type="presOf" srcId="{AC9C4A9F-BAF8-449A-A81C-5A73EFADE55B}" destId="{38A05F49-F041-4E14-AF8B-7CBBA1C866BA}" srcOrd="0" destOrd="0" presId="urn:microsoft.com/office/officeart/2005/8/layout/balance1"/>
    <dgm:cxn modelId="{F821E23E-4D9A-473C-AA96-95A43867DE0A}" type="presOf" srcId="{EB68EE1D-DD05-4E5A-8EC4-569355A35230}" destId="{D27F033A-05F3-48B6-B3D0-416A58A9442E}" srcOrd="0" destOrd="0" presId="urn:microsoft.com/office/officeart/2005/8/layout/balance1"/>
    <dgm:cxn modelId="{9403F667-2B07-43DF-8BCD-113989216DDB}" type="presOf" srcId="{F682DD57-A9D1-4CAF-A50F-F04D01C6C970}" destId="{99E5BD89-D743-49CE-8ABC-18AD9AB08A33}" srcOrd="0" destOrd="0" presId="urn:microsoft.com/office/officeart/2005/8/layout/balance1"/>
    <dgm:cxn modelId="{77D0934B-AAB6-43EB-B3D0-6D4EAB46F636}" srcId="{A2C419A9-4E58-4694-93B4-0B76D1AF6AF8}" destId="{F682DD57-A9D1-4CAF-A50F-F04D01C6C970}" srcOrd="1" destOrd="0" parTransId="{6B99AA26-68E8-4BCA-8497-3C6CFF4727FD}" sibTransId="{2C745DE8-8BA5-4D2D-B052-CFA56B92E34C}"/>
    <dgm:cxn modelId="{3DFFF76B-5D52-4DD7-B4E2-48FABC41FC42}" srcId="{A2C419A9-4E58-4694-93B4-0B76D1AF6AF8}" destId="{EB68EE1D-DD05-4E5A-8EC4-569355A35230}" srcOrd="0" destOrd="0" parTransId="{B6E7F313-5658-48DD-972A-2449129A23C6}" sibTransId="{E6706372-7B28-4C2B-860D-55E1E059B15C}"/>
    <dgm:cxn modelId="{F5003D58-A9AC-4048-AD1E-4FA8579D57AD}" type="presOf" srcId="{ABAB4EB0-27A7-4708-B2AA-B80713CACB7A}" destId="{A8168088-D44F-427A-8DCF-4A8726195EC9}" srcOrd="0" destOrd="0" presId="urn:microsoft.com/office/officeart/2005/8/layout/balance1"/>
    <dgm:cxn modelId="{9CA1BD78-AA01-4C49-BF24-C4B283CE3793}" srcId="{F682DD57-A9D1-4CAF-A50F-F04D01C6C970}" destId="{96DAAA85-6A69-4F8F-871D-CB28093FB0D8}" srcOrd="2" destOrd="0" parTransId="{6160C03E-F803-4272-8EAC-3D8E3424BBE9}" sibTransId="{19CE0164-1221-427A-94DA-1549041B6A8C}"/>
    <dgm:cxn modelId="{77F9F39A-7D96-49C4-B9B2-0A003111ED7D}" srcId="{F682DD57-A9D1-4CAF-A50F-F04D01C6C970}" destId="{AC9C4A9F-BAF8-449A-A81C-5A73EFADE55B}" srcOrd="1" destOrd="0" parTransId="{09898DC4-70EC-461F-86DD-27ACDC443FC9}" sibTransId="{05707442-2946-4408-93C2-FBA0C9A34067}"/>
    <dgm:cxn modelId="{28EE339C-65A9-4822-8F87-40DB1A1CA2AB}" srcId="{EB68EE1D-DD05-4E5A-8EC4-569355A35230}" destId="{43DFBF24-9B60-4371-8757-845E185AB97E}" srcOrd="0" destOrd="0" parTransId="{5F710EBA-88B2-4584-A880-99E77E72865A}" sibTransId="{29EDD08F-8D61-4164-B29C-60F4DBBCE5AA}"/>
    <dgm:cxn modelId="{0E1787BE-5A98-4E95-BCD9-4105845EA62F}" srcId="{F682DD57-A9D1-4CAF-A50F-F04D01C6C970}" destId="{A51B48C4-6F7E-4659-9B36-1FD661C774F8}" srcOrd="0" destOrd="0" parTransId="{EE80220A-5CEC-48A7-81E0-4FDD2BCF908E}" sibTransId="{C9C4C773-358E-49BA-A08E-9BAAA1BEE95B}"/>
    <dgm:cxn modelId="{ED775BC4-D85B-4FD4-AC0D-017CB1CABB14}" type="presOf" srcId="{A51B48C4-6F7E-4659-9B36-1FD661C774F8}" destId="{3D4C3292-AD7F-4814-84F1-7425B8EAE527}" srcOrd="0" destOrd="0" presId="urn:microsoft.com/office/officeart/2005/8/layout/balance1"/>
    <dgm:cxn modelId="{D90F08C2-9698-43C4-BD19-FF40E4824E06}" type="presParOf" srcId="{349B9D42-5513-4DE4-8A33-1915CA2BD8C1}" destId="{07F05BC6-1199-4753-A2B3-BC57A6EA356A}" srcOrd="0" destOrd="0" presId="urn:microsoft.com/office/officeart/2005/8/layout/balance1"/>
    <dgm:cxn modelId="{18971410-1BC0-45EA-BBE4-5480B8BD7C91}" type="presParOf" srcId="{349B9D42-5513-4DE4-8A33-1915CA2BD8C1}" destId="{6A410B5E-4604-4BB0-9159-96E1AF34B5EB}" srcOrd="1" destOrd="0" presId="urn:microsoft.com/office/officeart/2005/8/layout/balance1"/>
    <dgm:cxn modelId="{67B89106-1ED4-4E31-9F65-7B35BF9DA23E}" type="presParOf" srcId="{6A410B5E-4604-4BB0-9159-96E1AF34B5EB}" destId="{D27F033A-05F3-48B6-B3D0-416A58A9442E}" srcOrd="0" destOrd="0" presId="urn:microsoft.com/office/officeart/2005/8/layout/balance1"/>
    <dgm:cxn modelId="{2B5D0982-8215-4FE0-8F4F-5F671E187E1B}" type="presParOf" srcId="{6A410B5E-4604-4BB0-9159-96E1AF34B5EB}" destId="{99E5BD89-D743-49CE-8ABC-18AD9AB08A33}" srcOrd="1" destOrd="0" presId="urn:microsoft.com/office/officeart/2005/8/layout/balance1"/>
    <dgm:cxn modelId="{B7CAC52A-CEB7-4FA5-B265-14DE0E9DD269}" type="presParOf" srcId="{349B9D42-5513-4DE4-8A33-1915CA2BD8C1}" destId="{EDFF8AA9-98D0-42AF-9A93-3436D210E2BF}" srcOrd="2" destOrd="0" presId="urn:microsoft.com/office/officeart/2005/8/layout/balance1"/>
    <dgm:cxn modelId="{B32E79A8-922B-4210-AC5E-A7A8E7EBFD55}" type="presParOf" srcId="{EDFF8AA9-98D0-42AF-9A93-3436D210E2BF}" destId="{C23D6851-C30A-4978-B196-52558609B15C}" srcOrd="0" destOrd="0" presId="urn:microsoft.com/office/officeart/2005/8/layout/balance1"/>
    <dgm:cxn modelId="{E08D1711-9B3D-40D5-AF07-DEE1CF452C9F}" type="presParOf" srcId="{EDFF8AA9-98D0-42AF-9A93-3436D210E2BF}" destId="{C2325758-F64C-4980-BB5F-DDBD6F24D9C4}" srcOrd="1" destOrd="0" presId="urn:microsoft.com/office/officeart/2005/8/layout/balance1"/>
    <dgm:cxn modelId="{5F4D8493-717B-452B-9C27-55D7277854A2}" type="presParOf" srcId="{EDFF8AA9-98D0-42AF-9A93-3436D210E2BF}" destId="{C26F9C9E-9692-4634-BB16-062462D3BC20}" srcOrd="2" destOrd="0" presId="urn:microsoft.com/office/officeart/2005/8/layout/balance1"/>
    <dgm:cxn modelId="{5479D42F-2946-40D4-AB55-E098C24558FB}" type="presParOf" srcId="{EDFF8AA9-98D0-42AF-9A93-3436D210E2BF}" destId="{3D4C3292-AD7F-4814-84F1-7425B8EAE527}" srcOrd="3" destOrd="0" presId="urn:microsoft.com/office/officeart/2005/8/layout/balance1"/>
    <dgm:cxn modelId="{9444F329-1C0D-47E6-8B65-0D22A56AF6FF}" type="presParOf" srcId="{EDFF8AA9-98D0-42AF-9A93-3436D210E2BF}" destId="{38A05F49-F041-4E14-AF8B-7CBBA1C866BA}" srcOrd="4" destOrd="0" presId="urn:microsoft.com/office/officeart/2005/8/layout/balance1"/>
    <dgm:cxn modelId="{8C370D4B-F5A1-4658-A451-4F54B5555BDF}" type="presParOf" srcId="{EDFF8AA9-98D0-42AF-9A93-3436D210E2BF}" destId="{B0B17BC2-7239-4EBB-AA67-0FB8750A4863}" srcOrd="5" destOrd="0" presId="urn:microsoft.com/office/officeart/2005/8/layout/balance1"/>
    <dgm:cxn modelId="{26B0DD45-5C92-4D9D-A36A-38881924D7DA}" type="presParOf" srcId="{EDFF8AA9-98D0-42AF-9A93-3436D210E2BF}" destId="{1929E8AE-D392-4140-9EC7-00C27F7CB9E8}" srcOrd="6" destOrd="0" presId="urn:microsoft.com/office/officeart/2005/8/layout/balance1"/>
    <dgm:cxn modelId="{5A036CB3-0DFB-4CE7-BF95-FB17DAD55981}" type="presParOf" srcId="{EDFF8AA9-98D0-42AF-9A93-3436D210E2BF}" destId="{A8168088-D44F-427A-8DCF-4A8726195EC9}" srcOrd="7"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7F033A-05F3-48B6-B3D0-416A58A9442E}">
      <dsp:nvSpPr>
        <dsp:cNvPr id="0" name=""/>
        <dsp:cNvSpPr/>
      </dsp:nvSpPr>
      <dsp:spPr>
        <a:xfrm>
          <a:off x="183212" y="1850017"/>
          <a:ext cx="1099275" cy="610708"/>
        </a:xfrm>
        <a:prstGeom prst="roundRect">
          <a:avLst>
            <a:gd name="adj" fmla="val 10000"/>
          </a:avLst>
        </a:prstGeom>
        <a:solidFill>
          <a:schemeClr val="bg2">
            <a:lumMod val="50000"/>
            <a:alpha val="9000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mn-lt"/>
              <a:ea typeface="+mn-ea"/>
              <a:cs typeface="+mn-ea"/>
              <a:sym typeface="+mn-lt"/>
            </a:rPr>
            <a:t>架构特点</a:t>
          </a:r>
        </a:p>
      </dsp:txBody>
      <dsp:txXfrm>
        <a:off x="201099" y="1867904"/>
        <a:ext cx="1063501" cy="574934"/>
      </dsp:txXfrm>
    </dsp:sp>
    <dsp:sp modelId="{99E5BD89-D743-49CE-8ABC-18AD9AB08A33}">
      <dsp:nvSpPr>
        <dsp:cNvPr id="0" name=""/>
        <dsp:cNvSpPr/>
      </dsp:nvSpPr>
      <dsp:spPr>
        <a:xfrm>
          <a:off x="1771055" y="1850017"/>
          <a:ext cx="1099275" cy="610708"/>
        </a:xfrm>
        <a:prstGeom prst="roundRect">
          <a:avLst>
            <a:gd name="adj" fmla="val 10000"/>
          </a:avLst>
        </a:prstGeom>
        <a:solidFill>
          <a:srgbClr val="FF0000">
            <a:alpha val="90000"/>
          </a:srgbClr>
        </a:solidFill>
        <a:ln w="25400" cap="flat" cmpd="sng" algn="ctr">
          <a:solidFill>
            <a:schemeClr val="accent2">
              <a:tint val="40000"/>
              <a:alpha val="90000"/>
              <a:hueOff val="1675274"/>
              <a:satOff val="-1459"/>
              <a:lumOff val="-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mn-lt"/>
              <a:ea typeface="+mn-ea"/>
              <a:cs typeface="+mn-ea"/>
              <a:sym typeface="+mn-lt"/>
            </a:rPr>
            <a:t>漏洞威胁</a:t>
          </a:r>
        </a:p>
      </dsp:txBody>
      <dsp:txXfrm>
        <a:off x="1788942" y="1867904"/>
        <a:ext cx="1063501" cy="574934"/>
      </dsp:txXfrm>
    </dsp:sp>
    <dsp:sp modelId="{C2325758-F64C-4980-BB5F-DDBD6F24D9C4}">
      <dsp:nvSpPr>
        <dsp:cNvPr id="0" name=""/>
        <dsp:cNvSpPr/>
      </dsp:nvSpPr>
      <dsp:spPr>
        <a:xfrm>
          <a:off x="1297756" y="4445529"/>
          <a:ext cx="458031" cy="458031"/>
        </a:xfrm>
        <a:prstGeom prst="triangle">
          <a:avLst/>
        </a:prstGeom>
        <a:solidFill>
          <a:schemeClr val="accent2">
            <a:tint val="40000"/>
            <a:alpha val="90000"/>
            <a:hueOff val="3350547"/>
            <a:satOff val="-2919"/>
            <a:lumOff val="-4"/>
            <a:alphaOff val="0"/>
          </a:schemeClr>
        </a:solidFill>
        <a:ln w="25400" cap="flat" cmpd="sng" algn="ctr">
          <a:solidFill>
            <a:schemeClr val="accent2">
              <a:tint val="40000"/>
              <a:alpha val="90000"/>
              <a:hueOff val="3350547"/>
              <a:satOff val="-2919"/>
              <a:lumOff val="-4"/>
              <a:alphaOff val="0"/>
            </a:schemeClr>
          </a:solidFill>
          <a:prstDash val="solid"/>
        </a:ln>
        <a:effectLst/>
      </dsp:spPr>
      <dsp:style>
        <a:lnRef idx="2">
          <a:scrgbClr r="0" g="0" b="0"/>
        </a:lnRef>
        <a:fillRef idx="1">
          <a:scrgbClr r="0" g="0" b="0"/>
        </a:fillRef>
        <a:effectRef idx="0">
          <a:scrgbClr r="0" g="0" b="0"/>
        </a:effectRef>
        <a:fontRef idx="minor"/>
      </dsp:style>
    </dsp:sp>
    <dsp:sp modelId="{C26F9C9E-9692-4634-BB16-062462D3BC20}">
      <dsp:nvSpPr>
        <dsp:cNvPr id="0" name=""/>
        <dsp:cNvSpPr/>
      </dsp:nvSpPr>
      <dsp:spPr>
        <a:xfrm rot="240000">
          <a:off x="152257" y="4249257"/>
          <a:ext cx="2749028" cy="192230"/>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sp>
    <dsp:sp modelId="{3D4C3292-AD7F-4814-84F1-7425B8EAE527}">
      <dsp:nvSpPr>
        <dsp:cNvPr id="0" name=""/>
        <dsp:cNvSpPr/>
      </dsp:nvSpPr>
      <dsp:spPr>
        <a:xfrm rot="240000">
          <a:off x="1802810" y="3768633"/>
          <a:ext cx="1096836" cy="51101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latin typeface="+mn-lt"/>
              <a:ea typeface="+mn-ea"/>
              <a:cs typeface="+mn-ea"/>
              <a:sym typeface="+mn-lt"/>
            </a:rPr>
            <a:t>双重释放</a:t>
          </a:r>
          <a:r>
            <a:rPr lang="en-US" altLang="zh-CN" sz="1200" b="1" kern="1200" dirty="0">
              <a:latin typeface="+mn-lt"/>
              <a:ea typeface="+mn-ea"/>
              <a:cs typeface="+mn-ea"/>
              <a:sym typeface="+mn-lt"/>
            </a:rPr>
            <a:t>…</a:t>
          </a:r>
          <a:endParaRPr lang="zh-CN" altLang="en-US" sz="1200" b="1" kern="1200" dirty="0">
            <a:latin typeface="+mn-lt"/>
            <a:ea typeface="+mn-ea"/>
            <a:cs typeface="+mn-ea"/>
            <a:sym typeface="+mn-lt"/>
          </a:endParaRPr>
        </a:p>
      </dsp:txBody>
      <dsp:txXfrm>
        <a:off x="1827756" y="3793579"/>
        <a:ext cx="1046944" cy="461121"/>
      </dsp:txXfrm>
    </dsp:sp>
    <dsp:sp modelId="{38A05F49-F041-4E14-AF8B-7CBBA1C866BA}">
      <dsp:nvSpPr>
        <dsp:cNvPr id="0" name=""/>
        <dsp:cNvSpPr/>
      </dsp:nvSpPr>
      <dsp:spPr>
        <a:xfrm rot="240000">
          <a:off x="1842506" y="3218995"/>
          <a:ext cx="1096836" cy="511013"/>
        </a:xfrm>
        <a:prstGeom prst="round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latin typeface="+mn-lt"/>
              <a:ea typeface="+mn-ea"/>
              <a:cs typeface="+mn-ea"/>
              <a:sym typeface="+mn-lt"/>
            </a:rPr>
            <a:t>类型混淆</a:t>
          </a:r>
        </a:p>
      </dsp:txBody>
      <dsp:txXfrm>
        <a:off x="1867452" y="3243941"/>
        <a:ext cx="1046944" cy="461121"/>
      </dsp:txXfrm>
    </dsp:sp>
    <dsp:sp modelId="{B0B17BC2-7239-4EBB-AA67-0FB8750A4863}">
      <dsp:nvSpPr>
        <dsp:cNvPr id="0" name=""/>
        <dsp:cNvSpPr/>
      </dsp:nvSpPr>
      <dsp:spPr>
        <a:xfrm rot="240000">
          <a:off x="1882202" y="2681571"/>
          <a:ext cx="1096836" cy="511013"/>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latin typeface="+mn-lt"/>
              <a:ea typeface="+mn-ea"/>
              <a:cs typeface="+mn-ea"/>
              <a:sym typeface="+mn-lt"/>
            </a:rPr>
            <a:t>栈溢出</a:t>
          </a:r>
        </a:p>
      </dsp:txBody>
      <dsp:txXfrm>
        <a:off x="1907148" y="2706517"/>
        <a:ext cx="1046944" cy="461121"/>
      </dsp:txXfrm>
    </dsp:sp>
    <dsp:sp modelId="{1929E8AE-D392-4140-9EC7-00C27F7CB9E8}">
      <dsp:nvSpPr>
        <dsp:cNvPr id="0" name=""/>
        <dsp:cNvSpPr/>
      </dsp:nvSpPr>
      <dsp:spPr>
        <a:xfrm rot="240000">
          <a:off x="230235" y="3658705"/>
          <a:ext cx="1096836" cy="511013"/>
        </a:xfrm>
        <a:prstGeom prst="roundRect">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latin typeface="+mn-lt"/>
              <a:ea typeface="+mn-ea"/>
              <a:cs typeface="+mn-ea"/>
              <a:sym typeface="+mn-lt"/>
            </a:rPr>
            <a:t>按地址访问</a:t>
          </a:r>
        </a:p>
      </dsp:txBody>
      <dsp:txXfrm>
        <a:off x="255181" y="3683651"/>
        <a:ext cx="1046944" cy="461121"/>
      </dsp:txXfrm>
    </dsp:sp>
    <dsp:sp modelId="{A8168088-D44F-427A-8DCF-4A8726195EC9}">
      <dsp:nvSpPr>
        <dsp:cNvPr id="0" name=""/>
        <dsp:cNvSpPr/>
      </dsp:nvSpPr>
      <dsp:spPr>
        <a:xfrm rot="240000">
          <a:off x="269931" y="3109067"/>
          <a:ext cx="1096836" cy="511013"/>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latin typeface="+mn-lt"/>
              <a:ea typeface="+mn-ea"/>
              <a:cs typeface="+mn-ea"/>
              <a:sym typeface="+mn-lt"/>
            </a:rPr>
            <a:t>指令数据混存</a:t>
          </a:r>
        </a:p>
      </dsp:txBody>
      <dsp:txXfrm>
        <a:off x="294877" y="3134013"/>
        <a:ext cx="1046944" cy="461121"/>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35A2A3-A17D-4C16-925C-DB1B74100948}" type="datetimeFigureOut">
              <a:rPr lang="zh-CN" altLang="en-US" smtClean="0"/>
              <a:t>2024/03/05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D66CF4-8A7D-45C3-B773-8B5C53B3F11E}" type="slidenum">
              <a:rPr lang="zh-CN" altLang="en-US" smtClean="0"/>
              <a:t>‹#›</a:t>
            </a:fld>
            <a:endParaRPr lang="zh-CN" altLang="en-US"/>
          </a:p>
        </p:txBody>
      </p:sp>
    </p:spTree>
    <p:extLst>
      <p:ext uri="{BB962C8B-B14F-4D97-AF65-F5344CB8AC3E}">
        <p14:creationId xmlns:p14="http://schemas.microsoft.com/office/powerpoint/2010/main" val="251091450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10F3D9-12B7-4EF9-98AC-E1F16EC84EE4}" type="datetimeFigureOut">
              <a:rPr lang="zh-CN" altLang="en-US" smtClean="0"/>
              <a:pPr/>
              <a:t>2024/03/05</a:t>
            </a:fld>
            <a:endParaRPr lang="zh-CN" altLang="en-US"/>
          </a:p>
        </p:txBody>
      </p:sp>
      <p:sp>
        <p:nvSpPr>
          <p:cNvPr id="4" name="幻灯片图像占位符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D957B3-88B3-4B2D-A1C6-23F773643F57}" type="slidenum">
              <a:rPr lang="zh-CN" altLang="en-US" smtClean="0"/>
              <a:pPr/>
              <a:t>‹#›</a:t>
            </a:fld>
            <a:endParaRPr lang="zh-CN" altLang="en-US"/>
          </a:p>
        </p:txBody>
      </p:sp>
    </p:spTree>
    <p:extLst>
      <p:ext uri="{BB962C8B-B14F-4D97-AF65-F5344CB8AC3E}">
        <p14:creationId xmlns:p14="http://schemas.microsoft.com/office/powerpoint/2010/main" val="10672568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csdn.net/so/search?q=Unicode&amp;spm=1001.2101.3001.7020"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403523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1783513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这两章的内容穿插在其他章节里，不单独安排课时上</a:t>
            </a:r>
          </a:p>
        </p:txBody>
      </p:sp>
    </p:spTree>
    <p:extLst>
      <p:ext uri="{BB962C8B-B14F-4D97-AF65-F5344CB8AC3E}">
        <p14:creationId xmlns:p14="http://schemas.microsoft.com/office/powerpoint/2010/main" val="377654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3786774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22748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29304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r>
              <a:rPr lang="en-US" altLang="zh-CN" dirty="0" err="1"/>
              <a:t>gcc</a:t>
            </a:r>
            <a:r>
              <a:rPr lang="zh-CN" altLang="en-US" dirty="0"/>
              <a:t>命令不能自动和</a:t>
            </a:r>
            <a:r>
              <a:rPr lang="en-US" altLang="zh-CN" dirty="0"/>
              <a:t>C</a:t>
            </a:r>
            <a:r>
              <a:rPr lang="zh-CN" altLang="en-US" dirty="0"/>
              <a:t>＋＋程序使用的库联接</a:t>
            </a:r>
            <a:endParaRPr lang="en-US" altLang="zh-CN" b="0" i="0" dirty="0">
              <a:solidFill>
                <a:srgbClr val="4D4D4D"/>
              </a:solidFill>
              <a:effectLst/>
              <a:latin typeface="-apple-system"/>
            </a:endParaRPr>
          </a:p>
          <a:p>
            <a:r>
              <a:rPr lang="en-US" altLang="zh-CN" b="0" i="0" dirty="0">
                <a:solidFill>
                  <a:srgbClr val="4D4D4D"/>
                </a:solidFill>
                <a:effectLst/>
                <a:latin typeface="-apple-system"/>
              </a:rPr>
              <a:t>-CMD </a:t>
            </a:r>
            <a:r>
              <a:rPr lang="zh-CN" altLang="en-US" b="0" i="0" dirty="0">
                <a:solidFill>
                  <a:srgbClr val="4D4D4D"/>
                </a:solidFill>
                <a:effectLst/>
                <a:latin typeface="-apple-system"/>
              </a:rPr>
              <a:t>出现中文乱码时，使用 </a:t>
            </a:r>
            <a:r>
              <a:rPr lang="en-US" altLang="zh-CN" b="0" i="0" dirty="0" err="1">
                <a:solidFill>
                  <a:srgbClr val="4D4D4D"/>
                </a:solidFill>
                <a:effectLst/>
                <a:latin typeface="-apple-system"/>
              </a:rPr>
              <a:t>chcp</a:t>
            </a:r>
            <a:r>
              <a:rPr lang="en-US" altLang="zh-CN" b="0" i="0" dirty="0">
                <a:solidFill>
                  <a:srgbClr val="4D4D4D"/>
                </a:solidFill>
                <a:effectLst/>
                <a:latin typeface="-apple-system"/>
              </a:rPr>
              <a:t> </a:t>
            </a:r>
            <a:r>
              <a:rPr lang="zh-CN" altLang="en-US" b="0" i="0" dirty="0">
                <a:solidFill>
                  <a:srgbClr val="4D4D4D"/>
                </a:solidFill>
                <a:effectLst/>
                <a:latin typeface="-apple-system"/>
              </a:rPr>
              <a:t>命令来解决 （</a:t>
            </a:r>
            <a:r>
              <a:rPr lang="en-US" altLang="zh-CN" b="0" i="0" dirty="0">
                <a:solidFill>
                  <a:srgbClr val="404040"/>
                </a:solidFill>
                <a:effectLst/>
                <a:latin typeface="Arial" panose="020B0604020202020204" pitchFamily="34" charset="0"/>
              </a:rPr>
              <a:t>Change Code Page</a:t>
            </a:r>
            <a:r>
              <a:rPr lang="zh-CN" altLang="en-US" b="0" i="0" dirty="0">
                <a:solidFill>
                  <a:srgbClr val="404040"/>
                </a:solidFill>
                <a:effectLst/>
                <a:latin typeface="Arial" panose="020B0604020202020204" pitchFamily="34" charset="0"/>
              </a:rPr>
              <a:t>， </a:t>
            </a:r>
            <a:r>
              <a:rPr lang="en-US" altLang="zh-CN" b="0" i="0" dirty="0" err="1">
                <a:solidFill>
                  <a:srgbClr val="404040"/>
                </a:solidFill>
                <a:effectLst/>
                <a:latin typeface="Arial" panose="020B0604020202020204" pitchFamily="34" charset="0"/>
              </a:rPr>
              <a:t>chcp</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r>
              <a:rPr lang="en-US" altLang="zh-CN" b="0" i="0" dirty="0">
                <a:solidFill>
                  <a:srgbClr val="4D4D4D"/>
                </a:solidFill>
                <a:effectLst/>
                <a:latin typeface="-apple-system"/>
              </a:rPr>
              <a:t>-- </a:t>
            </a:r>
            <a:r>
              <a:rPr lang="en-US" altLang="zh-CN" b="0" i="0" dirty="0" err="1">
                <a:solidFill>
                  <a:srgbClr val="4D4D4D"/>
                </a:solidFill>
                <a:effectLst/>
                <a:latin typeface="-apple-system"/>
              </a:rPr>
              <a:t>chcp</a:t>
            </a:r>
            <a:r>
              <a:rPr lang="en-US" altLang="zh-CN" b="0" i="0" dirty="0">
                <a:solidFill>
                  <a:srgbClr val="4D4D4D"/>
                </a:solidFill>
                <a:effectLst/>
                <a:latin typeface="-apple-system"/>
              </a:rPr>
              <a:t>  </a:t>
            </a:r>
            <a:r>
              <a:rPr lang="zh-CN" altLang="en-US" b="0" i="0" dirty="0">
                <a:solidFill>
                  <a:srgbClr val="4D4D4D"/>
                </a:solidFill>
                <a:effectLst/>
                <a:latin typeface="-apple-system"/>
              </a:rPr>
              <a:t>查看编码；如为 </a:t>
            </a:r>
            <a:r>
              <a:rPr lang="en-US" altLang="zh-CN" b="0" i="0" dirty="0">
                <a:solidFill>
                  <a:srgbClr val="4D4D4D"/>
                </a:solidFill>
                <a:effectLst/>
                <a:latin typeface="-apple-system"/>
              </a:rPr>
              <a:t>936</a:t>
            </a:r>
            <a:r>
              <a:rPr lang="zh-CN" altLang="en-US" b="0" i="0" dirty="0">
                <a:solidFill>
                  <a:srgbClr val="4D4D4D"/>
                </a:solidFill>
                <a:effectLst/>
                <a:latin typeface="-apple-system"/>
              </a:rPr>
              <a:t>，</a:t>
            </a:r>
            <a:r>
              <a:rPr lang="en-US" altLang="zh-CN" b="0" i="0" dirty="0">
                <a:solidFill>
                  <a:srgbClr val="4D4D4D"/>
                </a:solidFill>
                <a:effectLst/>
                <a:latin typeface="-apple-system"/>
              </a:rPr>
              <a:t> </a:t>
            </a:r>
            <a:r>
              <a:rPr lang="zh-CN" altLang="en-US" b="0" i="0" dirty="0">
                <a:solidFill>
                  <a:srgbClr val="4D4D4D"/>
                </a:solidFill>
                <a:effectLst/>
                <a:latin typeface="-apple-system"/>
              </a:rPr>
              <a:t>则是</a:t>
            </a:r>
            <a:r>
              <a:rPr lang="en-US" altLang="zh-CN" b="0" i="0" dirty="0">
                <a:solidFill>
                  <a:srgbClr val="4D4D4D"/>
                </a:solidFill>
                <a:effectLst/>
                <a:latin typeface="-apple-system"/>
              </a:rPr>
              <a:t>GBK</a:t>
            </a:r>
            <a:r>
              <a:rPr lang="zh-CN" altLang="en-US" b="0" i="0" dirty="0">
                <a:solidFill>
                  <a:srgbClr val="4D4D4D"/>
                </a:solidFill>
                <a:effectLst/>
                <a:latin typeface="-apple-system"/>
              </a:rPr>
              <a:t>中文编码</a:t>
            </a:r>
            <a:endParaRPr lang="en-US" altLang="zh-CN" b="0" i="0" dirty="0">
              <a:solidFill>
                <a:srgbClr val="4D4D4D"/>
              </a:solidFill>
              <a:effectLst/>
              <a:latin typeface="-apple-system"/>
            </a:endParaRPr>
          </a:p>
          <a:p>
            <a:r>
              <a:rPr lang="en-US" altLang="zh-CN" b="0" i="0" dirty="0">
                <a:solidFill>
                  <a:srgbClr val="4D4D4D"/>
                </a:solidFill>
                <a:effectLst/>
                <a:latin typeface="-apple-system"/>
              </a:rPr>
              <a:t>-- </a:t>
            </a:r>
            <a:r>
              <a:rPr lang="en-US" altLang="zh-CN" b="0" i="0" dirty="0" err="1">
                <a:solidFill>
                  <a:srgbClr val="4D4D4D"/>
                </a:solidFill>
                <a:effectLst/>
                <a:latin typeface="-apple-system"/>
              </a:rPr>
              <a:t>chcp</a:t>
            </a:r>
            <a:r>
              <a:rPr lang="en-US" altLang="zh-CN" b="0" i="0" dirty="0">
                <a:solidFill>
                  <a:srgbClr val="4D4D4D"/>
                </a:solidFill>
                <a:effectLst/>
                <a:latin typeface="-apple-system"/>
              </a:rPr>
              <a:t> 65001,</a:t>
            </a:r>
            <a:r>
              <a:rPr lang="zh-CN" altLang="en-US" b="0" i="0" dirty="0">
                <a:solidFill>
                  <a:srgbClr val="4D4D4D"/>
                </a:solidFill>
                <a:effectLst/>
                <a:latin typeface="-apple-system"/>
              </a:rPr>
              <a:t> 临时修改为 </a:t>
            </a:r>
            <a:r>
              <a:rPr lang="en-US" altLang="zh-CN" b="0" i="0" dirty="0">
                <a:solidFill>
                  <a:srgbClr val="4D4D4D"/>
                </a:solidFill>
                <a:effectLst/>
                <a:latin typeface="-apple-system"/>
              </a:rPr>
              <a:t>UTF-8 </a:t>
            </a:r>
            <a:r>
              <a:rPr lang="zh-CN" altLang="en-US" b="0" i="0" dirty="0">
                <a:solidFill>
                  <a:srgbClr val="4D4D4D"/>
                </a:solidFill>
                <a:effectLst/>
                <a:latin typeface="-apple-system"/>
              </a:rPr>
              <a:t>编码</a:t>
            </a:r>
            <a:endParaRPr lang="zh-CN" altLang="en-US" dirty="0"/>
          </a:p>
        </p:txBody>
      </p:sp>
    </p:spTree>
    <p:extLst>
      <p:ext uri="{BB962C8B-B14F-4D97-AF65-F5344CB8AC3E}">
        <p14:creationId xmlns:p14="http://schemas.microsoft.com/office/powerpoint/2010/main" val="260305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使用同一个</a:t>
            </a:r>
            <a:r>
              <a:rPr lang="en-US" altLang="zh-CN" dirty="0" err="1"/>
              <a:t>MingW</a:t>
            </a:r>
            <a:r>
              <a:rPr lang="zh-CN" altLang="en-US" dirty="0"/>
              <a:t>工具的另外一个好处是二者编译得到的可执行文件能够保持一致。</a:t>
            </a:r>
            <a:endParaRPr lang="en-US" altLang="zh-CN" dirty="0"/>
          </a:p>
          <a:p>
            <a:r>
              <a:rPr lang="en-US" altLang="zh-CN" dirty="0" err="1"/>
              <a:t>Codelite</a:t>
            </a:r>
            <a:r>
              <a:rPr lang="en-US" altLang="zh-CN" dirty="0"/>
              <a:t> </a:t>
            </a:r>
            <a:r>
              <a:rPr lang="zh-CN" altLang="en-US" dirty="0"/>
              <a:t>的开发活跃度很高；</a:t>
            </a:r>
            <a:r>
              <a:rPr lang="en-US" altLang="zh-CN" dirty="0" err="1"/>
              <a:t>Code:Blocks</a:t>
            </a:r>
            <a:r>
              <a:rPr lang="zh-CN" altLang="en-US" dirty="0"/>
              <a:t>已经两年没有更新了</a:t>
            </a:r>
          </a:p>
        </p:txBody>
      </p:sp>
    </p:spTree>
    <p:extLst>
      <p:ext uri="{BB962C8B-B14F-4D97-AF65-F5344CB8AC3E}">
        <p14:creationId xmlns:p14="http://schemas.microsoft.com/office/powerpoint/2010/main" val="1273271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Windows</a:t>
            </a:r>
            <a:r>
              <a:rPr lang="zh-CN" altLang="en-US" dirty="0"/>
              <a:t> 用户名：有空格或中文，</a:t>
            </a:r>
            <a:r>
              <a:rPr lang="en-US" altLang="zh-CN" dirty="0"/>
              <a:t>SASM</a:t>
            </a:r>
            <a:r>
              <a:rPr lang="zh-CN" altLang="en-US" dirty="0"/>
              <a:t> 的 </a:t>
            </a:r>
            <a:r>
              <a:rPr lang="en-US" altLang="zh-CN" dirty="0" err="1"/>
              <a:t>gcc</a:t>
            </a:r>
            <a:r>
              <a:rPr lang="zh-CN" altLang="en-US" dirty="0"/>
              <a:t>会有问题； </a:t>
            </a:r>
            <a:endParaRPr lang="en-US" altLang="zh-CN" dirty="0"/>
          </a:p>
          <a:p>
            <a:r>
              <a:rPr lang="en-US" altLang="zh-CN" dirty="0"/>
              <a:t>-</a:t>
            </a:r>
            <a:r>
              <a:rPr lang="zh-CN" altLang="en-US" dirty="0"/>
              <a:t> 一个参考解决方案 </a:t>
            </a:r>
            <a:r>
              <a:rPr lang="en-US" altLang="zh-CN" dirty="0"/>
              <a:t>https://</a:t>
            </a:r>
            <a:r>
              <a:rPr lang="en-US" altLang="zh-CN" dirty="0" err="1"/>
              <a:t>answers.microsoft.com</a:t>
            </a:r>
            <a:r>
              <a:rPr lang="en-US" altLang="zh-CN" dirty="0"/>
              <a:t>/</a:t>
            </a:r>
            <a:r>
              <a:rPr lang="en-US" altLang="zh-CN" dirty="0" err="1"/>
              <a:t>zh-hans</a:t>
            </a:r>
            <a:r>
              <a:rPr lang="en-US" altLang="zh-CN" dirty="0"/>
              <a:t>/windows/forum/all/%e4%bf%ae%e6%94%b9-windows/3c8cc397-e62a-4e3f-a113-96a342995982</a:t>
            </a:r>
          </a:p>
          <a:p>
            <a:pPr marL="171450" indent="-171450">
              <a:buFontTx/>
              <a:buChar char="-"/>
            </a:pPr>
            <a:r>
              <a:rPr lang="zh-CN" altLang="en-US" dirty="0"/>
              <a:t>或者在</a:t>
            </a:r>
            <a:r>
              <a:rPr lang="zh-CN" altLang="en-US" b="0" i="0" u="none" strike="noStrike" dirty="0">
                <a:solidFill>
                  <a:srgbClr val="4D4D4D"/>
                </a:solidFill>
                <a:effectLst/>
                <a:latin typeface="-apple-system"/>
              </a:rPr>
              <a:t>系统区域设置 ，勾选 </a:t>
            </a:r>
            <a:r>
              <a:rPr lang="en-US" b="0" i="0" u="none" strike="noStrike" dirty="0">
                <a:solidFill>
                  <a:srgbClr val="4D4D4D"/>
                </a:solidFill>
                <a:effectLst/>
                <a:latin typeface="-apple-system"/>
              </a:rPr>
              <a:t>Beta</a:t>
            </a:r>
            <a:r>
              <a:rPr lang="zh-CN" altLang="en-US" b="0" i="0" u="none" strike="noStrike" dirty="0">
                <a:solidFill>
                  <a:srgbClr val="4D4D4D"/>
                </a:solidFill>
                <a:effectLst/>
                <a:latin typeface="-apple-system"/>
              </a:rPr>
              <a:t>版</a:t>
            </a:r>
            <a:r>
              <a:rPr lang="en-US" altLang="zh-CN" b="0" i="0" u="none" strike="noStrike" dirty="0">
                <a:solidFill>
                  <a:srgbClr val="4D4D4D"/>
                </a:solidFill>
                <a:effectLst/>
                <a:latin typeface="-apple-system"/>
              </a:rPr>
              <a:t>:</a:t>
            </a:r>
            <a:r>
              <a:rPr lang="zh-CN" altLang="en-US" b="0" i="0" u="none" strike="noStrike" dirty="0">
                <a:solidFill>
                  <a:srgbClr val="4D4D4D"/>
                </a:solidFill>
                <a:effectLst/>
                <a:latin typeface="-apple-system"/>
              </a:rPr>
              <a:t>使用 </a:t>
            </a:r>
            <a:r>
              <a:rPr lang="en-US" b="0" i="0" u="none" strike="noStrike" dirty="0">
                <a:solidFill>
                  <a:srgbClr val="FC5531"/>
                </a:solidFill>
                <a:effectLst/>
                <a:latin typeface="-apple-system"/>
                <a:hlinkClick r:id="rId3"/>
              </a:rPr>
              <a:t>Unicode</a:t>
            </a:r>
            <a:r>
              <a:rPr lang="en-US" b="0" i="0" u="none" strike="noStrike" dirty="0">
                <a:solidFill>
                  <a:srgbClr val="4D4D4D"/>
                </a:solidFill>
                <a:effectLst/>
                <a:latin typeface="-apple-system"/>
              </a:rPr>
              <a:t> UTF-8</a:t>
            </a:r>
            <a:r>
              <a:rPr lang="zh-CN" altLang="en-US" b="0" i="0" u="none" strike="noStrike" dirty="0">
                <a:solidFill>
                  <a:srgbClr val="4D4D4D"/>
                </a:solidFill>
                <a:effectLst/>
                <a:latin typeface="-apple-system"/>
              </a:rPr>
              <a:t>提供全球语言支持</a:t>
            </a:r>
            <a:r>
              <a:rPr lang="en-US" altLang="zh-CN" b="0" i="0" u="none" strike="noStrike" dirty="0">
                <a:solidFill>
                  <a:srgbClr val="4D4D4D"/>
                </a:solidFill>
                <a:effectLst/>
                <a:latin typeface="-apple-system"/>
              </a:rPr>
              <a:t>(</a:t>
            </a:r>
            <a:r>
              <a:rPr lang="en-US" b="0" i="0" u="none" strike="noStrike" dirty="0">
                <a:solidFill>
                  <a:srgbClr val="4D4D4D"/>
                </a:solidFill>
                <a:effectLst/>
                <a:latin typeface="-apple-system"/>
              </a:rPr>
              <a:t>U)</a:t>
            </a:r>
          </a:p>
          <a:p>
            <a:pPr marL="171450" indent="-171450">
              <a:buFontTx/>
              <a:buChar char="-"/>
            </a:pPr>
            <a:r>
              <a:rPr lang="zh-CN" altLang="en-US" dirty="0"/>
              <a:t>再者可用</a:t>
            </a:r>
            <a:r>
              <a:rPr lang="en-US" altLang="zh-CN" dirty="0"/>
              <a:t>parallels</a:t>
            </a:r>
            <a:r>
              <a:rPr lang="zh-CN" altLang="en-US" dirty="0"/>
              <a:t>虚拟机运行</a:t>
            </a:r>
            <a:r>
              <a:rPr lang="en-US" altLang="zh-CN" dirty="0"/>
              <a:t>arm</a:t>
            </a:r>
            <a:r>
              <a:rPr lang="zh-CN" altLang="en-US" dirty="0"/>
              <a:t>版</a:t>
            </a:r>
            <a:r>
              <a:rPr lang="en-US" altLang="zh-CN" dirty="0"/>
              <a:t>win11</a:t>
            </a:r>
            <a:r>
              <a:rPr lang="zh-CN" altLang="en-US" dirty="0"/>
              <a:t>，在安装好 </a:t>
            </a:r>
            <a:r>
              <a:rPr lang="en-US" altLang="zh-CN" dirty="0" err="1"/>
              <a:t>vc</a:t>
            </a:r>
            <a:r>
              <a:rPr lang="en-US" altLang="zh-CN" dirty="0"/>
              <a:t> x86</a:t>
            </a:r>
            <a:r>
              <a:rPr lang="zh-CN" altLang="en-US" dirty="0"/>
              <a:t>库后，就能够用</a:t>
            </a:r>
            <a:r>
              <a:rPr lang="en-US" altLang="zh-CN" dirty="0"/>
              <a:t>IDA pro</a:t>
            </a:r>
            <a:r>
              <a:rPr lang="zh-CN" altLang="en-US" dirty="0"/>
              <a:t>、</a:t>
            </a:r>
            <a:r>
              <a:rPr lang="en-US" altLang="zh-CN" dirty="0"/>
              <a:t>SASM</a:t>
            </a:r>
            <a:r>
              <a:rPr lang="zh-CN" altLang="en-US" dirty="0"/>
              <a:t>等软件了</a:t>
            </a:r>
          </a:p>
        </p:txBody>
      </p:sp>
    </p:spTree>
    <p:extLst>
      <p:ext uri="{BB962C8B-B14F-4D97-AF65-F5344CB8AC3E}">
        <p14:creationId xmlns:p14="http://schemas.microsoft.com/office/powerpoint/2010/main" val="3084542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python</a:t>
            </a:r>
          </a:p>
          <a:p>
            <a:r>
              <a:rPr lang="en-US" altLang="zh-CN" dirty="0"/>
              <a:t>hex(</a:t>
            </a:r>
            <a:r>
              <a:rPr lang="en-US" altLang="zh-CN" dirty="0" err="1"/>
              <a:t>ord</a:t>
            </a:r>
            <a:r>
              <a:rPr lang="en-US" altLang="zh-CN" dirty="0"/>
              <a:t>('</a:t>
            </a:r>
            <a:r>
              <a:rPr lang="zh-CN" altLang="en-US" dirty="0"/>
              <a:t>北</a:t>
            </a:r>
            <a:r>
              <a:rPr lang="en-US" altLang="zh-CN" dirty="0"/>
              <a:t>'))</a:t>
            </a:r>
            <a:endParaRPr lang="zh-CN" altLang="en-US" dirty="0"/>
          </a:p>
        </p:txBody>
      </p:sp>
    </p:spTree>
    <p:extLst>
      <p:ext uri="{BB962C8B-B14F-4D97-AF65-F5344CB8AC3E}">
        <p14:creationId xmlns:p14="http://schemas.microsoft.com/office/powerpoint/2010/main" val="10951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270436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0259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红色的为攻击路径</a:t>
            </a:r>
          </a:p>
        </p:txBody>
      </p:sp>
    </p:spTree>
    <p:extLst>
      <p:ext uri="{BB962C8B-B14F-4D97-AF65-F5344CB8AC3E}">
        <p14:creationId xmlns:p14="http://schemas.microsoft.com/office/powerpoint/2010/main" val="737778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提示同学们使用正版，尊重知识产权</a:t>
            </a:r>
          </a:p>
        </p:txBody>
      </p:sp>
    </p:spTree>
    <p:extLst>
      <p:ext uri="{BB962C8B-B14F-4D97-AF65-F5344CB8AC3E}">
        <p14:creationId xmlns:p14="http://schemas.microsoft.com/office/powerpoint/2010/main" val="1687024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3806841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50942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49891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buFont typeface="Arial" panose="020B0604020202020204" pitchFamily="34" charset="0"/>
              <a:buChar char="•"/>
            </a:pPr>
            <a:r>
              <a:rPr lang="en-US" altLang="zh-CN" b="0" i="0" dirty="0" err="1">
                <a:solidFill>
                  <a:srgbClr val="333333"/>
                </a:solidFill>
                <a:effectLst/>
                <a:latin typeface="-apple-system"/>
              </a:rPr>
              <a:t>Gcc</a:t>
            </a:r>
            <a:r>
              <a:rPr lang="en-US" altLang="zh-CN" b="0" i="0" dirty="0">
                <a:solidFill>
                  <a:srgbClr val="333333"/>
                </a:solidFill>
                <a:effectLst/>
                <a:latin typeface="-apple-system"/>
              </a:rPr>
              <a:t> –O </a:t>
            </a:r>
            <a:r>
              <a:rPr lang="zh-CN" altLang="en-US" b="0" i="0" dirty="0">
                <a:solidFill>
                  <a:srgbClr val="333333"/>
                </a:solidFill>
                <a:effectLst/>
                <a:latin typeface="-apple-system"/>
              </a:rPr>
              <a:t>编译优化：</a:t>
            </a:r>
            <a:r>
              <a:rPr lang="zh-CN" altLang="en-US" b="0" i="0" dirty="0">
                <a:solidFill>
                  <a:srgbClr val="4D4D4D"/>
                </a:solidFill>
                <a:effectLst/>
                <a:latin typeface="-apple-system"/>
              </a:rPr>
              <a:t>编译时间，目标文件长度，执行效率</a:t>
            </a:r>
            <a:endParaRPr lang="en-US" altLang="zh-CN" b="0" i="0" dirty="0">
              <a:solidFill>
                <a:srgbClr val="333333"/>
              </a:solidFill>
              <a:effectLst/>
              <a:latin typeface="-apple-system"/>
            </a:endParaRPr>
          </a:p>
          <a:p>
            <a:pPr algn="l">
              <a:buFont typeface="Arial" panose="020B0604020202020204" pitchFamily="34" charset="0"/>
              <a:buChar char="•"/>
            </a:pPr>
            <a:r>
              <a:rPr lang="en-US" altLang="zh-CN" b="0" i="0" dirty="0">
                <a:solidFill>
                  <a:srgbClr val="333333"/>
                </a:solidFill>
                <a:effectLst/>
                <a:latin typeface="-apple-system"/>
              </a:rPr>
              <a:t>1</a:t>
            </a:r>
            <a:r>
              <a:rPr lang="zh-CN" altLang="en-US" b="0" i="0" dirty="0">
                <a:solidFill>
                  <a:srgbClr val="333333"/>
                </a:solidFill>
                <a:effectLst/>
                <a:latin typeface="-apple-system"/>
              </a:rPr>
              <a:t>）精简操作指令；</a:t>
            </a:r>
          </a:p>
          <a:p>
            <a:pPr algn="l">
              <a:buFont typeface="Arial" panose="020B0604020202020204" pitchFamily="34" charset="0"/>
              <a:buChar char="•"/>
            </a:pPr>
            <a:r>
              <a:rPr lang="en-US" altLang="zh-CN" b="0" i="0" dirty="0">
                <a:solidFill>
                  <a:srgbClr val="333333"/>
                </a:solidFill>
                <a:effectLst/>
                <a:latin typeface="-apple-system"/>
              </a:rPr>
              <a:t>2</a:t>
            </a:r>
            <a:r>
              <a:rPr lang="zh-CN" altLang="en-US" b="0" i="0" dirty="0">
                <a:solidFill>
                  <a:srgbClr val="333333"/>
                </a:solidFill>
                <a:effectLst/>
                <a:latin typeface="-apple-system"/>
              </a:rPr>
              <a:t>）尽量满足</a:t>
            </a:r>
            <a:r>
              <a:rPr lang="en-US" altLang="zh-CN" b="0" i="0" dirty="0" err="1">
                <a:solidFill>
                  <a:srgbClr val="333333"/>
                </a:solidFill>
                <a:effectLst/>
                <a:latin typeface="-apple-system"/>
              </a:rPr>
              <a:t>cpu</a:t>
            </a:r>
            <a:r>
              <a:rPr lang="zh-CN" altLang="en-US" b="0" i="0" dirty="0">
                <a:solidFill>
                  <a:srgbClr val="333333"/>
                </a:solidFill>
                <a:effectLst/>
                <a:latin typeface="-apple-system"/>
              </a:rPr>
              <a:t>的流水操作；</a:t>
            </a:r>
          </a:p>
          <a:p>
            <a:pPr algn="l">
              <a:buFont typeface="Arial" panose="020B0604020202020204" pitchFamily="34" charset="0"/>
              <a:buChar char="•"/>
            </a:pPr>
            <a:r>
              <a:rPr lang="en-US" altLang="zh-CN" b="0" i="0" dirty="0">
                <a:solidFill>
                  <a:srgbClr val="333333"/>
                </a:solidFill>
                <a:effectLst/>
                <a:latin typeface="-apple-system"/>
              </a:rPr>
              <a:t>3</a:t>
            </a:r>
            <a:r>
              <a:rPr lang="zh-CN" altLang="en-US" b="0" i="0" dirty="0">
                <a:solidFill>
                  <a:srgbClr val="333333"/>
                </a:solidFill>
                <a:effectLst/>
                <a:latin typeface="-apple-system"/>
              </a:rPr>
              <a:t>）通过对程序行为地猜测，重新调整代码的执行顺序；</a:t>
            </a:r>
          </a:p>
          <a:p>
            <a:pPr algn="l">
              <a:buFont typeface="Arial" panose="020B0604020202020204" pitchFamily="34" charset="0"/>
              <a:buChar char="•"/>
            </a:pPr>
            <a:r>
              <a:rPr lang="en-US" altLang="zh-CN" b="0" i="0" dirty="0">
                <a:solidFill>
                  <a:srgbClr val="333333"/>
                </a:solidFill>
                <a:effectLst/>
                <a:latin typeface="-apple-system"/>
              </a:rPr>
              <a:t>4</a:t>
            </a:r>
            <a:r>
              <a:rPr lang="zh-CN" altLang="en-US" b="0" i="0" dirty="0">
                <a:solidFill>
                  <a:srgbClr val="333333"/>
                </a:solidFill>
                <a:effectLst/>
                <a:latin typeface="-apple-system"/>
              </a:rPr>
              <a:t>）充分使用寄存器；</a:t>
            </a:r>
          </a:p>
          <a:p>
            <a:pPr algn="l">
              <a:buFont typeface="Arial" panose="020B0604020202020204" pitchFamily="34" charset="0"/>
              <a:buChar char="•"/>
            </a:pPr>
            <a:r>
              <a:rPr lang="en-US" altLang="zh-CN" b="0" i="0" dirty="0">
                <a:solidFill>
                  <a:srgbClr val="333333"/>
                </a:solidFill>
                <a:effectLst/>
                <a:latin typeface="-apple-system"/>
              </a:rPr>
              <a:t>5</a:t>
            </a:r>
            <a:r>
              <a:rPr lang="zh-CN" altLang="en-US" b="0" i="0" dirty="0">
                <a:solidFill>
                  <a:srgbClr val="333333"/>
                </a:solidFill>
                <a:effectLst/>
                <a:latin typeface="-apple-system"/>
              </a:rPr>
              <a:t>）对简单的调用进行展开等等。</a:t>
            </a:r>
          </a:p>
        </p:txBody>
      </p:sp>
    </p:spTree>
    <p:extLst>
      <p:ext uri="{BB962C8B-B14F-4D97-AF65-F5344CB8AC3E}">
        <p14:creationId xmlns:p14="http://schemas.microsoft.com/office/powerpoint/2010/main" val="842103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89052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2130426"/>
            <a:ext cx="8420100" cy="1470025"/>
          </a:xfrm>
        </p:spPr>
        <p:txBody>
          <a:bodyPr/>
          <a:lstStyle/>
          <a:p>
            <a:r>
              <a:rPr lang="zh-CN" altLang="en-US"/>
              <a:t>单击此处编辑母版标题样式</a:t>
            </a:r>
          </a:p>
        </p:txBody>
      </p:sp>
      <p:sp>
        <p:nvSpPr>
          <p:cNvPr id="3" name="副标题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2024/03/05</a:t>
            </a:fld>
            <a:endParaRPr lang="zh-CN" altLang="en-US"/>
          </a:p>
        </p:txBody>
      </p:sp>
      <p:sp>
        <p:nvSpPr>
          <p:cNvPr id="5" name="页脚占位符 4"/>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2024/03/05</a:t>
            </a:fld>
            <a:endParaRPr lang="zh-CN" altLang="en-US"/>
          </a:p>
        </p:txBody>
      </p:sp>
      <p:sp>
        <p:nvSpPr>
          <p:cNvPr id="5" name="页脚占位符 4"/>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4639"/>
            <a:ext cx="222885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95300" y="274639"/>
            <a:ext cx="652145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2024/03/05</a:t>
            </a:fld>
            <a:endParaRPr lang="zh-CN" altLang="en-US"/>
          </a:p>
        </p:txBody>
      </p:sp>
      <p:sp>
        <p:nvSpPr>
          <p:cNvPr id="5" name="页脚占位符 4"/>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3" name="标题占位符 1"/>
          <p:cNvSpPr>
            <a:spLocks noGrp="1"/>
          </p:cNvSpPr>
          <p:nvPr>
            <p:ph type="title"/>
          </p:nvPr>
        </p:nvSpPr>
        <p:spPr>
          <a:xfrm>
            <a:off x="495300" y="116632"/>
            <a:ext cx="8915400" cy="648072"/>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231127930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a:buClr>
                <a:schemeClr val="accent6">
                  <a:lumMod val="75000"/>
                </a:schemeClr>
              </a:buClr>
              <a:defRPr b="1"/>
            </a:lvl1pPr>
            <a:lvl2pPr>
              <a:defRPr b="1"/>
            </a:lvl2pPr>
            <a:lvl3pPr>
              <a:defRPr b="1"/>
            </a:lvl3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2024/03/05</a:t>
            </a:fld>
            <a:endParaRPr lang="zh-CN" altLang="en-US"/>
          </a:p>
        </p:txBody>
      </p:sp>
      <p:sp>
        <p:nvSpPr>
          <p:cNvPr id="5" name="页脚占位符 4"/>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506" y="4406901"/>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2024/03/05</a:t>
            </a:fld>
            <a:endParaRPr lang="zh-CN" altLang="en-US"/>
          </a:p>
        </p:txBody>
      </p:sp>
      <p:sp>
        <p:nvSpPr>
          <p:cNvPr id="5" name="页脚占位符 4"/>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2024/03/05</a:t>
            </a:fld>
            <a:endParaRPr lang="zh-CN" altLang="en-US"/>
          </a:p>
        </p:txBody>
      </p:sp>
      <p:sp>
        <p:nvSpPr>
          <p:cNvPr id="6" name="页脚占位符 5"/>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2024/03/05</a:t>
            </a:fld>
            <a:endParaRPr lang="zh-CN" altLang="en-US"/>
          </a:p>
        </p:txBody>
      </p:sp>
      <p:sp>
        <p:nvSpPr>
          <p:cNvPr id="8" name="页脚占位符 7"/>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2024/03/05</a:t>
            </a:fld>
            <a:endParaRPr lang="zh-CN" altLang="en-US"/>
          </a:p>
        </p:txBody>
      </p:sp>
      <p:sp>
        <p:nvSpPr>
          <p:cNvPr id="4" name="页脚占位符 3"/>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2024/03/05</a:t>
            </a:fld>
            <a:endParaRPr lang="zh-CN" altLang="en-US"/>
          </a:p>
        </p:txBody>
      </p:sp>
      <p:sp>
        <p:nvSpPr>
          <p:cNvPr id="3" name="页脚占位符 2"/>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006"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2024/03/05</a:t>
            </a:fld>
            <a:endParaRPr lang="zh-CN" altLang="en-US"/>
          </a:p>
        </p:txBody>
      </p:sp>
      <p:sp>
        <p:nvSpPr>
          <p:cNvPr id="6" name="页脚占位符 5"/>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645" y="4800600"/>
            <a:ext cx="59436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2024/03/05</a:t>
            </a:fld>
            <a:endParaRPr lang="zh-CN" altLang="en-US"/>
          </a:p>
        </p:txBody>
      </p:sp>
      <p:sp>
        <p:nvSpPr>
          <p:cNvPr id="6" name="页脚占位符 5"/>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300" y="116632"/>
            <a:ext cx="8915400" cy="648072"/>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95300" y="1340768"/>
            <a:ext cx="8915400" cy="4968551"/>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ctr" defTabSz="914400" rtl="0" eaLnBrk="1" fontAlgn="auto" latinLnBrk="0" hangingPunct="1">
        <a:spcBef>
          <a:spcPct val="0"/>
        </a:spcBef>
        <a:spcAft>
          <a:spcPts val="0"/>
        </a:spcAft>
        <a:buNone/>
        <a:defRPr lang="zh-CN" altLang="en-US" sz="3600" b="1"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Wingdings" panose="05000000000000000000" pitchFamily="2" charset="2"/>
        <a:buChar char="p"/>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Ø"/>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0.jpeg"/><Relationship Id="rId4" Type="http://schemas.openxmlformats.org/officeDocument/2006/relationships/diagramLayout" Target="../diagrams/layout1.xml"/><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79" name="Rectangle 2"/>
          <p:cNvSpPr>
            <a:spLocks noChangeArrowheads="1"/>
          </p:cNvSpPr>
          <p:nvPr/>
        </p:nvSpPr>
        <p:spPr bwMode="auto">
          <a:xfrm>
            <a:off x="0" y="1898744"/>
            <a:ext cx="9906000" cy="3106057"/>
          </a:xfrm>
          <a:prstGeom prst="rect">
            <a:avLst/>
          </a:prstGeom>
          <a:solidFill>
            <a:srgbClr val="1895D3">
              <a:alpha val="89018"/>
            </a:srgbClr>
          </a:solidFill>
          <a:ln w="9525">
            <a:noFill/>
            <a:miter lim="800000"/>
            <a:headEnd/>
            <a:tailEnd/>
          </a:ln>
          <a:effectLst/>
        </p:spPr>
        <p:txBody>
          <a:bodyPr anchor="ctr"/>
          <a:lstStyle/>
          <a:p>
            <a:endParaRPr lang="zh-CN" altLang="en-US">
              <a:cs typeface="+mn-ea"/>
              <a:sym typeface="+mn-lt"/>
            </a:endParaRPr>
          </a:p>
        </p:txBody>
      </p:sp>
      <p:sp>
        <p:nvSpPr>
          <p:cNvPr id="80" name="Oval 8"/>
          <p:cNvSpPr>
            <a:spLocks noChangeArrowheads="1"/>
          </p:cNvSpPr>
          <p:nvPr/>
        </p:nvSpPr>
        <p:spPr bwMode="auto">
          <a:xfrm>
            <a:off x="6300192" y="1556792"/>
            <a:ext cx="540001" cy="540000"/>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1" name="Oval 10"/>
          <p:cNvSpPr>
            <a:spLocks noChangeArrowheads="1"/>
          </p:cNvSpPr>
          <p:nvPr/>
        </p:nvSpPr>
        <p:spPr bwMode="auto">
          <a:xfrm>
            <a:off x="107951" y="3497993"/>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2" name="Oval 11"/>
          <p:cNvSpPr>
            <a:spLocks noChangeArrowheads="1"/>
          </p:cNvSpPr>
          <p:nvPr/>
        </p:nvSpPr>
        <p:spPr bwMode="auto">
          <a:xfrm>
            <a:off x="8361116" y="4510511"/>
            <a:ext cx="719137" cy="720725"/>
          </a:xfrm>
          <a:prstGeom prst="ellipse">
            <a:avLst/>
          </a:prstGeom>
          <a:gradFill rotWithShape="0">
            <a:gsLst>
              <a:gs pos="0">
                <a:schemeClr val="bg1">
                  <a:alpha val="60999"/>
                </a:schemeClr>
              </a:gs>
              <a:gs pos="100000">
                <a:srgbClr val="79C2E6">
                  <a:alpha val="29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3" name="Oval 12"/>
          <p:cNvSpPr>
            <a:spLocks noChangeArrowheads="1"/>
          </p:cNvSpPr>
          <p:nvPr/>
        </p:nvSpPr>
        <p:spPr bwMode="auto">
          <a:xfrm>
            <a:off x="1079762" y="4582519"/>
            <a:ext cx="576262" cy="574675"/>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4" name="Oval 23"/>
          <p:cNvSpPr>
            <a:spLocks noChangeArrowheads="1"/>
          </p:cNvSpPr>
          <p:nvPr/>
        </p:nvSpPr>
        <p:spPr bwMode="auto">
          <a:xfrm>
            <a:off x="4139953" y="4088358"/>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5" name="Oval 24"/>
          <p:cNvSpPr>
            <a:spLocks noChangeArrowheads="1"/>
          </p:cNvSpPr>
          <p:nvPr/>
        </p:nvSpPr>
        <p:spPr bwMode="auto">
          <a:xfrm>
            <a:off x="827584" y="4375820"/>
            <a:ext cx="576262" cy="576262"/>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6" name="Oval 27"/>
          <p:cNvSpPr>
            <a:spLocks noChangeArrowheads="1"/>
          </p:cNvSpPr>
          <p:nvPr/>
        </p:nvSpPr>
        <p:spPr bwMode="auto">
          <a:xfrm>
            <a:off x="671284" y="1593354"/>
            <a:ext cx="971550" cy="971550"/>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7" name="Oval 29"/>
          <p:cNvSpPr>
            <a:spLocks noChangeArrowheads="1"/>
          </p:cNvSpPr>
          <p:nvPr/>
        </p:nvSpPr>
        <p:spPr bwMode="auto">
          <a:xfrm>
            <a:off x="1031646" y="2096592"/>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8" name="Oval 34"/>
          <p:cNvSpPr>
            <a:spLocks noChangeArrowheads="1"/>
          </p:cNvSpPr>
          <p:nvPr/>
        </p:nvSpPr>
        <p:spPr bwMode="auto">
          <a:xfrm>
            <a:off x="8553451" y="2564904"/>
            <a:ext cx="576263" cy="576262"/>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9" name="Oval 35"/>
          <p:cNvSpPr>
            <a:spLocks noChangeArrowheads="1"/>
          </p:cNvSpPr>
          <p:nvPr/>
        </p:nvSpPr>
        <p:spPr bwMode="auto">
          <a:xfrm>
            <a:off x="6902982" y="2237029"/>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0" name="Oval 36"/>
          <p:cNvSpPr>
            <a:spLocks noChangeArrowheads="1"/>
          </p:cNvSpPr>
          <p:nvPr/>
        </p:nvSpPr>
        <p:spPr bwMode="auto">
          <a:xfrm>
            <a:off x="2627784" y="3933058"/>
            <a:ext cx="576262" cy="574675"/>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1" name="Oval 37"/>
          <p:cNvSpPr>
            <a:spLocks noChangeArrowheads="1"/>
          </p:cNvSpPr>
          <p:nvPr/>
        </p:nvSpPr>
        <p:spPr bwMode="auto">
          <a:xfrm>
            <a:off x="3448358" y="1943357"/>
            <a:ext cx="719137" cy="719137"/>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2" name="Oval 38"/>
          <p:cNvSpPr>
            <a:spLocks noChangeArrowheads="1"/>
          </p:cNvSpPr>
          <p:nvPr/>
        </p:nvSpPr>
        <p:spPr bwMode="auto">
          <a:xfrm>
            <a:off x="6819087" y="4293146"/>
            <a:ext cx="971550" cy="971550"/>
          </a:xfrm>
          <a:prstGeom prst="ellipse">
            <a:avLst/>
          </a:prstGeom>
          <a:gradFill rotWithShape="0">
            <a:gsLst>
              <a:gs pos="0">
                <a:schemeClr val="bg1">
                  <a:alpha val="26999"/>
                </a:schemeClr>
              </a:gs>
              <a:gs pos="100000">
                <a:srgbClr val="79C2E6">
                  <a:alpha val="9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3" name="Oval 28"/>
          <p:cNvSpPr>
            <a:spLocks noChangeArrowheads="1"/>
          </p:cNvSpPr>
          <p:nvPr/>
        </p:nvSpPr>
        <p:spPr bwMode="auto">
          <a:xfrm>
            <a:off x="6599329" y="4148162"/>
            <a:ext cx="719138" cy="719138"/>
          </a:xfrm>
          <a:prstGeom prst="ellipse">
            <a:avLst/>
          </a:prstGeom>
          <a:gradFill rotWithShape="0">
            <a:gsLst>
              <a:gs pos="0">
                <a:schemeClr val="bg1">
                  <a:alpha val="42000"/>
                </a:schemeClr>
              </a:gs>
              <a:gs pos="100000">
                <a:srgbClr val="79C2E6">
                  <a:alpha val="45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pic>
        <p:nvPicPr>
          <p:cNvPr id="9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92100"/>
            <a:ext cx="8265368" cy="104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 name="标题 2"/>
          <p:cNvSpPr txBox="1">
            <a:spLocks/>
          </p:cNvSpPr>
          <p:nvPr/>
        </p:nvSpPr>
        <p:spPr>
          <a:xfrm>
            <a:off x="539751" y="2913645"/>
            <a:ext cx="8986050" cy="796281"/>
          </a:xfrm>
          <a:prstGeom prst="rect">
            <a:avLst/>
          </a:prstGeom>
        </p:spPr>
        <p:txBody>
          <a:bodyPr anchor="t">
            <a:noAutofit/>
          </a:bodyPr>
          <a:lstStyle/>
          <a:p>
            <a:pPr algn="ctr" defTabSz="957263" eaLnBrk="0" hangingPunct="0"/>
            <a:r>
              <a:rPr lang="zh-CN" altLang="en-US" sz="6000" b="1" dirty="0">
                <a:solidFill>
                  <a:srgbClr val="FFFF00"/>
                </a:solidFill>
                <a:cs typeface="+mn-ea"/>
                <a:sym typeface="+mn-lt"/>
              </a:rPr>
              <a:t>汇编语言与逆向工程</a:t>
            </a:r>
            <a:endParaRPr kumimoji="0" lang="zh-CN" altLang="en-US" sz="6000" b="1" i="0" u="none" strike="noStrike" kern="0" cap="none" spc="0" normalizeH="0" baseline="0" noProof="0" dirty="0">
              <a:ln>
                <a:noFill/>
              </a:ln>
              <a:solidFill>
                <a:srgbClr val="FFFF00"/>
              </a:solidFill>
              <a:effectLst/>
              <a:uLnTx/>
              <a:uFillTx/>
              <a:cs typeface="+mn-ea"/>
              <a:sym typeface="+mn-lt"/>
            </a:endParaRPr>
          </a:p>
        </p:txBody>
      </p:sp>
      <p:sp>
        <p:nvSpPr>
          <p:cNvPr id="23" name="TextBox 22"/>
          <p:cNvSpPr txBox="1"/>
          <p:nvPr/>
        </p:nvSpPr>
        <p:spPr>
          <a:xfrm>
            <a:off x="2216340" y="5004322"/>
            <a:ext cx="6235319" cy="1077218"/>
          </a:xfrm>
          <a:prstGeom prst="rect">
            <a:avLst/>
          </a:prstGeom>
          <a:noFill/>
        </p:spPr>
        <p:txBody>
          <a:bodyPr wrap="square" rtlCol="0">
            <a:spAutoFit/>
          </a:bodyPr>
          <a:lstStyle/>
          <a:p>
            <a:pPr algn="ctr"/>
            <a:r>
              <a:rPr lang="zh-CN" altLang="en-US" sz="3600" b="1" kern="100" dirty="0">
                <a:solidFill>
                  <a:srgbClr val="0000FF"/>
                </a:solidFill>
                <a:cs typeface="+mn-ea"/>
                <a:sym typeface="+mn-lt"/>
              </a:rPr>
              <a:t>潘胜利</a:t>
            </a:r>
            <a:endParaRPr lang="en-US" altLang="zh-CN" sz="3600" b="1" kern="100" dirty="0">
              <a:solidFill>
                <a:srgbClr val="0000FF"/>
              </a:solidFill>
              <a:cs typeface="+mn-ea"/>
              <a:sym typeface="+mn-lt"/>
            </a:endParaRPr>
          </a:p>
          <a:p>
            <a:pPr algn="ctr"/>
            <a:r>
              <a:rPr lang="en-US" altLang="zh-CN" sz="2800" kern="100" dirty="0">
                <a:solidFill>
                  <a:srgbClr val="0000FF"/>
                </a:solidFill>
                <a:cs typeface="+mn-ea"/>
                <a:sym typeface="+mn-lt"/>
              </a:rPr>
              <a:t>(</a:t>
            </a:r>
            <a:r>
              <a:rPr lang="zh-CN" altLang="en-US" sz="2800" kern="100" dirty="0">
                <a:solidFill>
                  <a:srgbClr val="0000FF"/>
                </a:solidFill>
                <a:cs typeface="+mn-ea"/>
                <a:sym typeface="+mn-lt"/>
              </a:rPr>
              <a:t>助教老师：焦程波 副教授</a:t>
            </a:r>
            <a:r>
              <a:rPr lang="en-US" altLang="zh-CN" sz="2800" kern="100" dirty="0">
                <a:solidFill>
                  <a:srgbClr val="0000FF"/>
                </a:solidFill>
                <a:cs typeface="+mn-ea"/>
                <a:sym typeface="+mn-lt"/>
              </a:rPr>
              <a:t>)</a:t>
            </a:r>
          </a:p>
        </p:txBody>
      </p:sp>
      <p:pic>
        <p:nvPicPr>
          <p:cNvPr id="30" name="Picture 2">
            <a:extLst>
              <a:ext uri="{FF2B5EF4-FFF2-40B4-BE49-F238E27FC236}">
                <a16:creationId xmlns:a16="http://schemas.microsoft.com/office/drawing/2014/main" id="{54095004-5F6A-4D56-91F9-44AF0AE603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 y="6144608"/>
            <a:ext cx="9144000" cy="7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矩形 30">
            <a:extLst>
              <a:ext uri="{FF2B5EF4-FFF2-40B4-BE49-F238E27FC236}">
                <a16:creationId xmlns:a16="http://schemas.microsoft.com/office/drawing/2014/main" id="{25916067-A50F-4002-B308-A2AFB0C88F63}"/>
              </a:ext>
            </a:extLst>
          </p:cNvPr>
          <p:cNvSpPr/>
          <p:nvPr/>
        </p:nvSpPr>
        <p:spPr>
          <a:xfrm>
            <a:off x="8424232" y="6351453"/>
            <a:ext cx="1410963"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3A670B9-370D-4587-BFE6-78BC4A6C8EF4}" type="datetime6">
              <a:rPr lang="zh-CN" altLang="en-US" sz="2000" b="1" kern="100" smtClean="0">
                <a:solidFill>
                  <a:schemeClr val="bg2">
                    <a:lumMod val="75000"/>
                  </a:schemeClr>
                </a:solidFill>
                <a:cs typeface="+mn-ea"/>
                <a:sym typeface="+mn-lt"/>
              </a:rPr>
              <a:pPr algn="ctr"/>
              <a:t>2024年3月</a:t>
            </a:fld>
            <a:endParaRPr lang="en-US" altLang="zh-CN" sz="2000" dirty="0">
              <a:solidFill>
                <a:schemeClr val="bg2">
                  <a:lumMod val="75000"/>
                </a:schemeClr>
              </a:solidFill>
              <a:cs typeface="+mn-ea"/>
              <a:sym typeface="+mn-lt"/>
            </a:endParaRPr>
          </a:p>
        </p:txBody>
      </p:sp>
      <p:sp>
        <p:nvSpPr>
          <p:cNvPr id="26" name="文本框 25">
            <a:extLst>
              <a:ext uri="{FF2B5EF4-FFF2-40B4-BE49-F238E27FC236}">
                <a16:creationId xmlns:a16="http://schemas.microsoft.com/office/drawing/2014/main" id="{6DDD6724-FF84-4A8B-8576-FA53FBEF3082}"/>
              </a:ext>
            </a:extLst>
          </p:cNvPr>
          <p:cNvSpPr txBox="1"/>
          <p:nvPr/>
        </p:nvSpPr>
        <p:spPr>
          <a:xfrm>
            <a:off x="2936776" y="6344472"/>
            <a:ext cx="4965650" cy="369332"/>
          </a:xfrm>
          <a:prstGeom prst="rect">
            <a:avLst/>
          </a:prstGeom>
          <a:noFill/>
        </p:spPr>
        <p:txBody>
          <a:bodyPr wrap="square">
            <a:spAutoFit/>
          </a:bodyPr>
          <a:lstStyle/>
          <a:p>
            <a:r>
              <a:rPr lang="zh-CN" altLang="en-US" dirty="0">
                <a:solidFill>
                  <a:schemeClr val="bg1">
                    <a:lumMod val="65000"/>
                  </a:schemeClr>
                </a:solidFill>
                <a:cs typeface="+mn-ea"/>
                <a:sym typeface="+mn-lt"/>
              </a:rPr>
              <a:t>网络空间安全学院  </a:t>
            </a:r>
            <a:r>
              <a:rPr lang="en-US" altLang="zh-CN" dirty="0">
                <a:solidFill>
                  <a:schemeClr val="bg1">
                    <a:lumMod val="65000"/>
                  </a:schemeClr>
                </a:solidFill>
                <a:latin typeface="黑体" panose="02010609060101010101" pitchFamily="49" charset="-122"/>
                <a:ea typeface="黑体" panose="02010609060101010101" pitchFamily="49" charset="-122"/>
                <a:sym typeface="Wingdings" panose="05000000000000000000" pitchFamily="2" charset="2"/>
              </a:rPr>
              <a:t> </a:t>
            </a:r>
            <a:r>
              <a:rPr lang="zh-CN" altLang="en-US" dirty="0">
                <a:solidFill>
                  <a:schemeClr val="bg1">
                    <a:lumMod val="65000"/>
                  </a:schemeClr>
                </a:solidFill>
                <a:cs typeface="+mn-ea"/>
                <a:sym typeface="+mn-lt"/>
              </a:rPr>
              <a:t>网络安全与治理中心</a:t>
            </a:r>
          </a:p>
        </p:txBody>
      </p:sp>
      <p:pic>
        <p:nvPicPr>
          <p:cNvPr id="10242" name="Picture 2" descr="北邮文化-北京邮电大学">
            <a:extLst>
              <a:ext uri="{FF2B5EF4-FFF2-40B4-BE49-F238E27FC236}">
                <a16:creationId xmlns:a16="http://schemas.microsoft.com/office/drawing/2014/main" id="{3B295C18-7E81-43D3-93D6-45ECA9BFB0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66" y="97021"/>
            <a:ext cx="2900833" cy="78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4116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Aft>
                <a:spcPts val="0"/>
              </a:spcAft>
              <a:defRPr/>
            </a:pP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rPr>
              <a:t>课程简介</a:t>
            </a:r>
            <a:endParaRP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endParaRPr>
          </a:p>
        </p:txBody>
      </p:sp>
      <p:sp>
        <p:nvSpPr>
          <p:cNvPr id="3" name="内容占位符 2"/>
          <p:cNvSpPr>
            <a:spLocks noGrp="1"/>
          </p:cNvSpPr>
          <p:nvPr>
            <p:ph idx="1"/>
          </p:nvPr>
        </p:nvSpPr>
        <p:spPr/>
        <p:txBody>
          <a:bodyPr/>
          <a:lstStyle/>
          <a:p>
            <a:r>
              <a:rPr lang="zh-CN" altLang="en-US" dirty="0">
                <a:cs typeface="+mn-ea"/>
                <a:sym typeface="+mn-lt"/>
              </a:rPr>
              <a:t>软件动态逆向分析篇</a:t>
            </a:r>
          </a:p>
          <a:p>
            <a:pPr lvl="1"/>
            <a:r>
              <a:rPr lang="en-US" altLang="zh-CN" dirty="0">
                <a:cs typeface="+mn-ea"/>
                <a:sym typeface="+mn-lt"/>
              </a:rPr>
              <a:t>8   PE</a:t>
            </a:r>
            <a:r>
              <a:rPr lang="zh-CN" altLang="en-US" dirty="0">
                <a:cs typeface="+mn-ea"/>
                <a:sym typeface="+mn-lt"/>
              </a:rPr>
              <a:t>文件结构</a:t>
            </a:r>
          </a:p>
          <a:p>
            <a:pPr lvl="1"/>
            <a:r>
              <a:rPr lang="en-US" altLang="zh-CN" dirty="0">
                <a:cs typeface="+mn-ea"/>
                <a:sym typeface="+mn-lt"/>
              </a:rPr>
              <a:t>9   </a:t>
            </a:r>
            <a:r>
              <a:rPr lang="zh-CN" altLang="en-US" dirty="0">
                <a:cs typeface="+mn-ea"/>
                <a:sym typeface="+mn-lt"/>
              </a:rPr>
              <a:t>异常处理机制</a:t>
            </a:r>
          </a:p>
          <a:p>
            <a:pPr lvl="1"/>
            <a:r>
              <a:rPr lang="en-US" altLang="zh-CN" dirty="0">
                <a:cs typeface="+mn-ea"/>
                <a:sym typeface="+mn-lt"/>
              </a:rPr>
              <a:t>10 Hook</a:t>
            </a:r>
            <a:r>
              <a:rPr lang="zh-CN" altLang="en-US" dirty="0">
                <a:cs typeface="+mn-ea"/>
                <a:sym typeface="+mn-lt"/>
              </a:rPr>
              <a:t>（勾子）原理与技术</a:t>
            </a:r>
          </a:p>
          <a:p>
            <a:pPr lvl="1"/>
            <a:r>
              <a:rPr lang="en-US" altLang="zh-CN" dirty="0">
                <a:cs typeface="+mn-ea"/>
                <a:sym typeface="+mn-lt"/>
              </a:rPr>
              <a:t>11 </a:t>
            </a:r>
            <a:r>
              <a:rPr lang="zh-CN" altLang="en-US" dirty="0">
                <a:cs typeface="+mn-ea"/>
                <a:sym typeface="+mn-lt"/>
              </a:rPr>
              <a:t>扫雷程序动态逆向分析</a:t>
            </a:r>
            <a:endParaRPr lang="en-US" altLang="zh-CN" dirty="0">
              <a:cs typeface="+mn-ea"/>
              <a:sym typeface="+mn-lt"/>
            </a:endParaRP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pic>
        <p:nvPicPr>
          <p:cNvPr id="5122" name="Picture 2" descr="Portable Executable (PE) File Format. | Download Scientific Diagram">
            <a:extLst>
              <a:ext uri="{FF2B5EF4-FFF2-40B4-BE49-F238E27FC236}">
                <a16:creationId xmlns:a16="http://schemas.microsoft.com/office/drawing/2014/main" id="{4A54522E-3F15-4236-9941-C139BA0995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184" y="1484784"/>
            <a:ext cx="2921114" cy="244827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RealSense Viewer SEH exception · Issue #7435 · IntelRealSense/librealsense  · GitHub">
            <a:extLst>
              <a:ext uri="{FF2B5EF4-FFF2-40B4-BE49-F238E27FC236}">
                <a16:creationId xmlns:a16="http://schemas.microsoft.com/office/drawing/2014/main" id="{61A75E4A-6F36-4C14-96AE-A0E7FD76D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88" y="4725144"/>
            <a:ext cx="3024336" cy="11435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6" name="Picture 6" descr="程式設計師們之間常說的鉤子「hook」是啥意思？ - 壹讀">
            <a:extLst>
              <a:ext uri="{FF2B5EF4-FFF2-40B4-BE49-F238E27FC236}">
                <a16:creationId xmlns:a16="http://schemas.microsoft.com/office/drawing/2014/main" id="{C5552ACE-5C91-486C-B8C6-479451ADD1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0892" y="4571567"/>
            <a:ext cx="1944216" cy="14506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8" name="Picture 8" descr="How to Hack MineSweeper x32dbg Reversing Tutorial - YouTube">
            <a:extLst>
              <a:ext uri="{FF2B5EF4-FFF2-40B4-BE49-F238E27FC236}">
                <a16:creationId xmlns:a16="http://schemas.microsoft.com/office/drawing/2014/main" id="{97E6A55F-5279-4C01-AE41-BF0C960D725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0295" y="4509120"/>
            <a:ext cx="2958280" cy="16640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498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anim calcmode="lin" valueType="num">
                                      <p:cBhvr additive="base">
                                        <p:cTn id="13" dur="500" fill="hold"/>
                                        <p:tgtEl>
                                          <p:spTgt spid="5124"/>
                                        </p:tgtEl>
                                        <p:attrNameLst>
                                          <p:attrName>ppt_x</p:attrName>
                                        </p:attrNameLst>
                                      </p:cBhvr>
                                      <p:tavLst>
                                        <p:tav tm="0">
                                          <p:val>
                                            <p:strVal val="#ppt_x"/>
                                          </p:val>
                                        </p:tav>
                                        <p:tav tm="100000">
                                          <p:val>
                                            <p:strVal val="#ppt_x"/>
                                          </p:val>
                                        </p:tav>
                                      </p:tavLst>
                                    </p:anim>
                                    <p:anim calcmode="lin" valueType="num">
                                      <p:cBhvr additive="base">
                                        <p:cTn id="14"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6"/>
                                        </p:tgtEl>
                                        <p:attrNameLst>
                                          <p:attrName>style.visibility</p:attrName>
                                        </p:attrNameLst>
                                      </p:cBhvr>
                                      <p:to>
                                        <p:strVal val="visible"/>
                                      </p:to>
                                    </p:set>
                                    <p:anim calcmode="lin" valueType="num">
                                      <p:cBhvr additive="base">
                                        <p:cTn id="19" dur="500" fill="hold"/>
                                        <p:tgtEl>
                                          <p:spTgt spid="5126"/>
                                        </p:tgtEl>
                                        <p:attrNameLst>
                                          <p:attrName>ppt_x</p:attrName>
                                        </p:attrNameLst>
                                      </p:cBhvr>
                                      <p:tavLst>
                                        <p:tav tm="0">
                                          <p:val>
                                            <p:strVal val="#ppt_x"/>
                                          </p:val>
                                        </p:tav>
                                        <p:tav tm="100000">
                                          <p:val>
                                            <p:strVal val="#ppt_x"/>
                                          </p:val>
                                        </p:tav>
                                      </p:tavLst>
                                    </p:anim>
                                    <p:anim calcmode="lin" valueType="num">
                                      <p:cBhvr additive="base">
                                        <p:cTn id="20"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28"/>
                                        </p:tgtEl>
                                        <p:attrNameLst>
                                          <p:attrName>style.visibility</p:attrName>
                                        </p:attrNameLst>
                                      </p:cBhvr>
                                      <p:to>
                                        <p:strVal val="visible"/>
                                      </p:to>
                                    </p:set>
                                  </p:childTnLst>
                                </p:cTn>
                              </p:par>
                            </p:childTnLst>
                          </p:cTn>
                        </p:par>
                        <p:par>
                          <p:cTn id="25" fill="hold">
                            <p:stCondLst>
                              <p:cond delay="0"/>
                            </p:stCondLst>
                            <p:childTnLst>
                              <p:par>
                                <p:cTn id="26" presetID="32" presetClass="emph" presetSubtype="0" fill="hold" nodeType="afterEffect">
                                  <p:stCondLst>
                                    <p:cond delay="0"/>
                                  </p:stCondLst>
                                  <p:childTnLst>
                                    <p:animRot by="120000">
                                      <p:cBhvr>
                                        <p:cTn id="27" dur="100" fill="hold">
                                          <p:stCondLst>
                                            <p:cond delay="0"/>
                                          </p:stCondLst>
                                        </p:cTn>
                                        <p:tgtEl>
                                          <p:spTgt spid="5128"/>
                                        </p:tgtEl>
                                        <p:attrNameLst>
                                          <p:attrName>r</p:attrName>
                                        </p:attrNameLst>
                                      </p:cBhvr>
                                    </p:animRot>
                                    <p:animRot by="-240000">
                                      <p:cBhvr>
                                        <p:cTn id="28" dur="200" fill="hold">
                                          <p:stCondLst>
                                            <p:cond delay="200"/>
                                          </p:stCondLst>
                                        </p:cTn>
                                        <p:tgtEl>
                                          <p:spTgt spid="5128"/>
                                        </p:tgtEl>
                                        <p:attrNameLst>
                                          <p:attrName>r</p:attrName>
                                        </p:attrNameLst>
                                      </p:cBhvr>
                                    </p:animRot>
                                    <p:animRot by="240000">
                                      <p:cBhvr>
                                        <p:cTn id="29" dur="200" fill="hold">
                                          <p:stCondLst>
                                            <p:cond delay="400"/>
                                          </p:stCondLst>
                                        </p:cTn>
                                        <p:tgtEl>
                                          <p:spTgt spid="5128"/>
                                        </p:tgtEl>
                                        <p:attrNameLst>
                                          <p:attrName>r</p:attrName>
                                        </p:attrNameLst>
                                      </p:cBhvr>
                                    </p:animRot>
                                    <p:animRot by="-240000">
                                      <p:cBhvr>
                                        <p:cTn id="30" dur="200" fill="hold">
                                          <p:stCondLst>
                                            <p:cond delay="600"/>
                                          </p:stCondLst>
                                        </p:cTn>
                                        <p:tgtEl>
                                          <p:spTgt spid="5128"/>
                                        </p:tgtEl>
                                        <p:attrNameLst>
                                          <p:attrName>r</p:attrName>
                                        </p:attrNameLst>
                                      </p:cBhvr>
                                    </p:animRot>
                                    <p:animRot by="120000">
                                      <p:cBhvr>
                                        <p:cTn id="31" dur="200" fill="hold">
                                          <p:stCondLst>
                                            <p:cond delay="800"/>
                                          </p:stCondLst>
                                        </p:cTn>
                                        <p:tgtEl>
                                          <p:spTgt spid="51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堆栈信息</a:t>
            </a:r>
            <a:endParaRPr lang="en-US" altLang="zh-CN" dirty="0">
              <a:cs typeface="+mn-ea"/>
              <a:sym typeface="+mn-lt"/>
            </a:endParaRPr>
          </a:p>
          <a:p>
            <a:pPr lvl="1"/>
            <a:r>
              <a:rPr lang="zh-CN" altLang="en-US" dirty="0">
                <a:cs typeface="+mn-ea"/>
                <a:sym typeface="+mn-lt"/>
              </a:rPr>
              <a:t>查看堆栈信息的命令为</a:t>
            </a:r>
            <a:r>
              <a:rPr lang="en-US" altLang="zh-CN" dirty="0" err="1">
                <a:cs typeface="+mn-ea"/>
                <a:sym typeface="+mn-lt"/>
              </a:rPr>
              <a:t>ddsesp</a:t>
            </a:r>
            <a:r>
              <a:rPr lang="zh-CN" altLang="en-US" dirty="0">
                <a:cs typeface="+mn-ea"/>
                <a:sym typeface="+mn-lt"/>
              </a:rPr>
              <a:t>，该命令将打印从从栈顶开始打印栈内的数据。</a:t>
            </a:r>
          </a:p>
          <a:p>
            <a:pPr lvl="1"/>
            <a:r>
              <a:rPr lang="zh-CN" altLang="en-US" dirty="0">
                <a:cs typeface="+mn-ea"/>
                <a:sym typeface="+mn-lt"/>
              </a:rPr>
              <a:t>查看函数调用栈信息的命令为</a:t>
            </a:r>
            <a:r>
              <a:rPr lang="en-US" altLang="zh-CN" dirty="0">
                <a:cs typeface="+mn-ea"/>
                <a:sym typeface="+mn-lt"/>
              </a:rPr>
              <a:t>kb</a:t>
            </a:r>
            <a:r>
              <a:rPr lang="zh-CN" altLang="en-US" dirty="0">
                <a:cs typeface="+mn-ea"/>
                <a:sym typeface="+mn-lt"/>
              </a:rPr>
              <a:t>，默认会显示若干条函数调用信息，也可以指定显示的数目。</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2340338197"/>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模块信息</a:t>
            </a:r>
            <a:endParaRPr lang="en-US" altLang="zh-CN" dirty="0">
              <a:cs typeface="+mn-ea"/>
              <a:sym typeface="+mn-lt"/>
            </a:endParaRPr>
          </a:p>
          <a:p>
            <a:pPr lvl="1"/>
            <a:r>
              <a:rPr lang="zh-CN" altLang="en-US" dirty="0">
                <a:cs typeface="+mn-ea"/>
                <a:sym typeface="+mn-lt"/>
              </a:rPr>
              <a:t>命令</a:t>
            </a:r>
            <a:r>
              <a:rPr lang="en-US" altLang="zh-CN" dirty="0">
                <a:cs typeface="+mn-ea"/>
                <a:sym typeface="+mn-lt"/>
              </a:rPr>
              <a:t>lm[</a:t>
            </a:r>
            <a:r>
              <a:rPr lang="zh-CN" altLang="en-US" dirty="0">
                <a:cs typeface="+mn-ea"/>
                <a:sym typeface="+mn-lt"/>
              </a:rPr>
              <a:t>选项</a:t>
            </a:r>
            <a:r>
              <a:rPr lang="en-US" altLang="zh-CN" dirty="0">
                <a:cs typeface="+mn-ea"/>
                <a:sym typeface="+mn-lt"/>
              </a:rPr>
              <a:t>][a Address][m Pattern | M pattern]</a:t>
            </a:r>
            <a:r>
              <a:rPr lang="zh-CN" altLang="en-US" dirty="0">
                <a:cs typeface="+mn-ea"/>
                <a:sym typeface="+mn-lt"/>
              </a:rPr>
              <a:t>会列出当前已加载的所有模块。</a:t>
            </a:r>
            <a:endParaRPr lang="en-US" altLang="zh-CN" dirty="0">
              <a:cs typeface="+mn-ea"/>
              <a:sym typeface="+mn-lt"/>
            </a:endParaRPr>
          </a:p>
          <a:p>
            <a:pPr lvl="2"/>
            <a:r>
              <a:rPr lang="zh-CN" altLang="en-US" dirty="0">
                <a:cs typeface="+mn-ea"/>
                <a:sym typeface="+mn-lt"/>
              </a:rPr>
              <a:t>使用参数</a:t>
            </a:r>
            <a:r>
              <a:rPr lang="en-US" altLang="zh-CN" dirty="0">
                <a:cs typeface="+mn-ea"/>
                <a:sym typeface="+mn-lt"/>
              </a:rPr>
              <a:t>a</a:t>
            </a:r>
            <a:r>
              <a:rPr lang="zh-CN" altLang="en-US" dirty="0">
                <a:cs typeface="+mn-ea"/>
                <a:sym typeface="+mn-lt"/>
              </a:rPr>
              <a:t>，会列出指定地址所在的模块；</a:t>
            </a:r>
            <a:endParaRPr lang="en-US" altLang="zh-CN" dirty="0">
              <a:cs typeface="+mn-ea"/>
              <a:sym typeface="+mn-lt"/>
            </a:endParaRPr>
          </a:p>
          <a:p>
            <a:pPr lvl="2"/>
            <a:r>
              <a:rPr lang="zh-CN" altLang="en-US" dirty="0">
                <a:cs typeface="+mn-ea"/>
                <a:sym typeface="+mn-lt"/>
              </a:rPr>
              <a:t>使用参数</a:t>
            </a:r>
            <a:r>
              <a:rPr lang="en-US" altLang="zh-CN" dirty="0">
                <a:cs typeface="+mn-ea"/>
                <a:sym typeface="+mn-lt"/>
              </a:rPr>
              <a:t>m</a:t>
            </a:r>
            <a:r>
              <a:rPr lang="zh-CN" altLang="en-US" dirty="0">
                <a:cs typeface="+mn-ea"/>
                <a:sym typeface="+mn-lt"/>
              </a:rPr>
              <a:t>，后面跟一个表示模块名的通配符，如</a:t>
            </a:r>
            <a:r>
              <a:rPr lang="en-US" altLang="zh-CN" dirty="0">
                <a:cs typeface="+mn-ea"/>
                <a:sym typeface="+mn-lt"/>
              </a:rPr>
              <a:t>lm m *Name*</a:t>
            </a:r>
            <a:r>
              <a:rPr lang="zh-CN" altLang="en-US" dirty="0">
                <a:cs typeface="+mn-ea"/>
                <a:sym typeface="+mn-lt"/>
              </a:rPr>
              <a:t>将列出所有包含</a:t>
            </a:r>
            <a:r>
              <a:rPr lang="en-US" altLang="zh-CN" dirty="0">
                <a:cs typeface="+mn-ea"/>
                <a:sym typeface="+mn-lt"/>
              </a:rPr>
              <a:t>Name</a:t>
            </a:r>
            <a:r>
              <a:rPr lang="zh-CN" altLang="en-US" dirty="0">
                <a:cs typeface="+mn-ea"/>
                <a:sym typeface="+mn-lt"/>
              </a:rPr>
              <a:t>字符串的模块。</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249813379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pPr>
              <a:defRPr/>
            </a:pPr>
            <a:r>
              <a:rPr lang="zh-CN" altLang="en-US" dirty="0">
                <a:cs typeface="+mn-ea"/>
                <a:sym typeface="+mn-lt"/>
              </a:rPr>
              <a:t>字符串搜索</a:t>
            </a:r>
            <a:endParaRPr lang="en-US" altLang="zh-CN" dirty="0">
              <a:cs typeface="+mn-ea"/>
              <a:sym typeface="+mn-lt"/>
            </a:endParaRPr>
          </a:p>
          <a:p>
            <a:pPr lvl="1">
              <a:defRPr/>
            </a:pPr>
            <a:r>
              <a:rPr lang="en-US" altLang="zh-CN" dirty="0">
                <a:cs typeface="+mn-ea"/>
                <a:sym typeface="+mn-lt"/>
              </a:rPr>
              <a:t>1.  </a:t>
            </a:r>
            <a:r>
              <a:rPr lang="zh-CN" altLang="en-US" dirty="0">
                <a:cs typeface="+mn-ea"/>
                <a:sym typeface="+mn-lt"/>
              </a:rPr>
              <a:t>寻找内存泄露的线索。比如知道当前内存泄漏的内容是一些固定的字符串，就可以在</a:t>
            </a:r>
            <a:r>
              <a:rPr lang="en-US" altLang="zh-CN" dirty="0">
                <a:cs typeface="+mn-ea"/>
                <a:sym typeface="+mn-lt"/>
              </a:rPr>
              <a:t>DLL </a:t>
            </a:r>
            <a:r>
              <a:rPr lang="zh-CN" altLang="en-US" dirty="0">
                <a:cs typeface="+mn-ea"/>
                <a:sym typeface="+mn-lt"/>
              </a:rPr>
              <a:t>区域搜索这些字符串出现的地址，然后再搜索这些地址用到什么代码中，找出这些内存是在什么地方开始分配的。</a:t>
            </a:r>
            <a:endParaRPr lang="en-US" altLang="zh-CN" dirty="0">
              <a:cs typeface="+mn-ea"/>
              <a:sym typeface="+mn-lt"/>
            </a:endParaRPr>
          </a:p>
          <a:p>
            <a:pPr lvl="1">
              <a:defRPr/>
            </a:pPr>
            <a:r>
              <a:rPr lang="en-US" altLang="zh-CN" dirty="0">
                <a:cs typeface="+mn-ea"/>
                <a:sym typeface="+mn-lt"/>
              </a:rPr>
              <a:t>2.  </a:t>
            </a:r>
            <a:r>
              <a:rPr lang="zh-CN" altLang="en-US" dirty="0">
                <a:cs typeface="+mn-ea"/>
                <a:sym typeface="+mn-lt"/>
              </a:rPr>
              <a:t>寻找错误代码的根源。比如知道当前程序返回了 </a:t>
            </a:r>
            <a:r>
              <a:rPr lang="en-US" altLang="zh-CN" dirty="0">
                <a:cs typeface="+mn-ea"/>
                <a:sym typeface="+mn-lt"/>
              </a:rPr>
              <a:t>0x80074015  </a:t>
            </a:r>
            <a:r>
              <a:rPr lang="zh-CN" altLang="en-US" dirty="0">
                <a:cs typeface="+mn-ea"/>
                <a:sym typeface="+mn-lt"/>
              </a:rPr>
              <a:t>这样的一个代码，但是不知道这个代码是由哪一个内层函数返回的。就可以在代码区搜索 </a:t>
            </a:r>
            <a:r>
              <a:rPr lang="en-US" altLang="zh-CN" dirty="0">
                <a:cs typeface="+mn-ea"/>
                <a:sym typeface="+mn-lt"/>
              </a:rPr>
              <a:t>0x80074015</a:t>
            </a:r>
            <a:r>
              <a:rPr lang="zh-CN" altLang="en-US" dirty="0">
                <a:cs typeface="+mn-ea"/>
                <a:sym typeface="+mn-lt"/>
              </a:rPr>
              <a:t>，找到可能返回这个代码的函数。</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185506508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字符串搜索</a:t>
            </a:r>
            <a:endParaRPr lang="en-US" altLang="zh-CN" dirty="0">
              <a:cs typeface="+mn-ea"/>
              <a:sym typeface="+mn-lt"/>
            </a:endParaRPr>
          </a:p>
          <a:p>
            <a:pPr lvl="1"/>
            <a:r>
              <a:rPr lang="en-US" altLang="zh-CN" dirty="0">
                <a:cs typeface="+mn-ea"/>
                <a:sym typeface="+mn-lt"/>
              </a:rPr>
              <a:t>s</a:t>
            </a:r>
            <a:r>
              <a:rPr lang="zh-CN" altLang="en-US" dirty="0">
                <a:cs typeface="+mn-ea"/>
                <a:sym typeface="+mn-lt"/>
              </a:rPr>
              <a:t>（</a:t>
            </a:r>
            <a:r>
              <a:rPr lang="en-US" altLang="zh-CN" dirty="0">
                <a:cs typeface="+mn-ea"/>
                <a:sym typeface="+mn-lt"/>
              </a:rPr>
              <a:t>Search</a:t>
            </a:r>
            <a:r>
              <a:rPr lang="zh-CN" altLang="en-US" dirty="0">
                <a:cs typeface="+mn-ea"/>
                <a:sym typeface="+mn-lt"/>
              </a:rPr>
              <a:t>）命令用于搜索内存，查找指定模板。</a:t>
            </a:r>
          </a:p>
          <a:p>
            <a:pPr lvl="1"/>
            <a:r>
              <a:rPr lang="en-US" altLang="zh-CN" dirty="0">
                <a:cs typeface="+mn-ea"/>
                <a:sym typeface="+mn-lt"/>
              </a:rPr>
              <a:t>s -</a:t>
            </a:r>
            <a:r>
              <a:rPr lang="en-US" altLang="zh-CN" dirty="0" err="1">
                <a:cs typeface="+mn-ea"/>
                <a:sym typeface="+mn-lt"/>
              </a:rPr>
              <a:t>sa</a:t>
            </a:r>
            <a:r>
              <a:rPr lang="zh-CN" altLang="en-US" dirty="0">
                <a:cs typeface="+mn-ea"/>
                <a:sym typeface="+mn-lt"/>
              </a:rPr>
              <a:t>与</a:t>
            </a:r>
            <a:r>
              <a:rPr lang="en-US" altLang="zh-CN" dirty="0">
                <a:cs typeface="+mn-ea"/>
                <a:sym typeface="+mn-lt"/>
              </a:rPr>
              <a:t>s -</a:t>
            </a:r>
            <a:r>
              <a:rPr lang="en-US" altLang="zh-CN" dirty="0" err="1">
                <a:cs typeface="+mn-ea"/>
                <a:sym typeface="+mn-lt"/>
              </a:rPr>
              <a:t>su</a:t>
            </a:r>
            <a:r>
              <a:rPr lang="zh-CN" altLang="en-US" dirty="0">
                <a:cs typeface="+mn-ea"/>
                <a:sym typeface="+mn-lt"/>
              </a:rPr>
              <a:t>命令用于搜索未指定的</a:t>
            </a:r>
            <a:r>
              <a:rPr lang="en-US" altLang="zh-CN" dirty="0">
                <a:cs typeface="+mn-ea"/>
                <a:sym typeface="+mn-lt"/>
              </a:rPr>
              <a:t>ASCII</a:t>
            </a:r>
            <a:r>
              <a:rPr lang="zh-CN" altLang="en-US" dirty="0">
                <a:cs typeface="+mn-ea"/>
                <a:sym typeface="+mn-lt"/>
              </a:rPr>
              <a:t>和</a:t>
            </a:r>
            <a:r>
              <a:rPr lang="en-US" altLang="zh-CN" dirty="0">
                <a:cs typeface="+mn-ea"/>
                <a:sym typeface="+mn-lt"/>
              </a:rPr>
              <a:t>Unicode</a:t>
            </a:r>
            <a:r>
              <a:rPr lang="zh-CN" altLang="en-US" dirty="0">
                <a:cs typeface="+mn-ea"/>
                <a:sym typeface="+mn-lt"/>
              </a:rPr>
              <a:t>字符串，可以检查一段内存中是否包含可打印字符。</a:t>
            </a:r>
          </a:p>
          <a:p>
            <a:pPr lvl="1"/>
            <a:r>
              <a:rPr lang="en-US" altLang="zh-CN" dirty="0">
                <a:cs typeface="+mn-ea"/>
                <a:sym typeface="+mn-lt"/>
              </a:rPr>
              <a:t>s -a</a:t>
            </a:r>
            <a:r>
              <a:rPr lang="zh-CN" altLang="en-US" dirty="0">
                <a:cs typeface="+mn-ea"/>
                <a:sym typeface="+mn-lt"/>
              </a:rPr>
              <a:t>与</a:t>
            </a:r>
            <a:r>
              <a:rPr lang="en-US" altLang="zh-CN" dirty="0">
                <a:cs typeface="+mn-ea"/>
                <a:sym typeface="+mn-lt"/>
              </a:rPr>
              <a:t>s -u</a:t>
            </a:r>
            <a:r>
              <a:rPr lang="zh-CN" altLang="en-US" dirty="0">
                <a:cs typeface="+mn-ea"/>
                <a:sym typeface="+mn-lt"/>
              </a:rPr>
              <a:t>命令用于搜索指定的</a:t>
            </a:r>
            <a:r>
              <a:rPr lang="en-US" altLang="zh-CN" dirty="0">
                <a:cs typeface="+mn-ea"/>
                <a:sym typeface="+mn-lt"/>
              </a:rPr>
              <a:t>ASCII</a:t>
            </a:r>
            <a:r>
              <a:rPr lang="zh-CN" altLang="en-US" dirty="0">
                <a:cs typeface="+mn-ea"/>
                <a:sym typeface="+mn-lt"/>
              </a:rPr>
              <a:t>和</a:t>
            </a:r>
            <a:r>
              <a:rPr lang="en-US" altLang="zh-CN" dirty="0">
                <a:cs typeface="+mn-ea"/>
                <a:sym typeface="+mn-lt"/>
              </a:rPr>
              <a:t>Unicode</a:t>
            </a:r>
            <a:r>
              <a:rPr lang="zh-CN" altLang="en-US" dirty="0">
                <a:cs typeface="+mn-ea"/>
                <a:sym typeface="+mn-lt"/>
              </a:rPr>
              <a:t>字符串。</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200679812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79" name="Rectangle 2"/>
          <p:cNvSpPr>
            <a:spLocks noChangeArrowheads="1"/>
          </p:cNvSpPr>
          <p:nvPr/>
        </p:nvSpPr>
        <p:spPr bwMode="auto">
          <a:xfrm>
            <a:off x="0" y="2079272"/>
            <a:ext cx="9906000" cy="3106057"/>
          </a:xfrm>
          <a:prstGeom prst="rect">
            <a:avLst/>
          </a:prstGeom>
          <a:solidFill>
            <a:srgbClr val="1895D3">
              <a:alpha val="89018"/>
            </a:srgbClr>
          </a:solidFill>
          <a:ln w="9525">
            <a:noFill/>
            <a:miter lim="800000"/>
            <a:headEnd/>
            <a:tailEnd/>
          </a:ln>
          <a:effectLst/>
        </p:spPr>
        <p:txBody>
          <a:bodyPr anchor="ctr"/>
          <a:lstStyle/>
          <a:p>
            <a:endParaRPr lang="zh-CN" altLang="en-US">
              <a:cs typeface="+mn-ea"/>
              <a:sym typeface="+mn-lt"/>
            </a:endParaRPr>
          </a:p>
        </p:txBody>
      </p:sp>
      <p:sp>
        <p:nvSpPr>
          <p:cNvPr id="80" name="Oval 8"/>
          <p:cNvSpPr>
            <a:spLocks noChangeArrowheads="1"/>
          </p:cNvSpPr>
          <p:nvPr/>
        </p:nvSpPr>
        <p:spPr bwMode="auto">
          <a:xfrm>
            <a:off x="6300192" y="1952896"/>
            <a:ext cx="540001" cy="540000"/>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1" name="Oval 10"/>
          <p:cNvSpPr>
            <a:spLocks noChangeArrowheads="1"/>
          </p:cNvSpPr>
          <p:nvPr/>
        </p:nvSpPr>
        <p:spPr bwMode="auto">
          <a:xfrm>
            <a:off x="107951" y="3678521"/>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2" name="Oval 11"/>
          <p:cNvSpPr>
            <a:spLocks noChangeArrowheads="1"/>
          </p:cNvSpPr>
          <p:nvPr/>
        </p:nvSpPr>
        <p:spPr bwMode="auto">
          <a:xfrm>
            <a:off x="8361116" y="4691039"/>
            <a:ext cx="719137" cy="720725"/>
          </a:xfrm>
          <a:prstGeom prst="ellipse">
            <a:avLst/>
          </a:prstGeom>
          <a:gradFill rotWithShape="0">
            <a:gsLst>
              <a:gs pos="0">
                <a:schemeClr val="bg1">
                  <a:alpha val="60999"/>
                </a:schemeClr>
              </a:gs>
              <a:gs pos="100000">
                <a:srgbClr val="79C2E6">
                  <a:alpha val="29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3" name="Oval 12"/>
          <p:cNvSpPr>
            <a:spLocks noChangeArrowheads="1"/>
          </p:cNvSpPr>
          <p:nvPr/>
        </p:nvSpPr>
        <p:spPr bwMode="auto">
          <a:xfrm>
            <a:off x="1079762" y="4763047"/>
            <a:ext cx="576262" cy="574675"/>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4" name="Oval 23"/>
          <p:cNvSpPr>
            <a:spLocks noChangeArrowheads="1"/>
          </p:cNvSpPr>
          <p:nvPr/>
        </p:nvSpPr>
        <p:spPr bwMode="auto">
          <a:xfrm>
            <a:off x="4139953" y="4268886"/>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5" name="Oval 24"/>
          <p:cNvSpPr>
            <a:spLocks noChangeArrowheads="1"/>
          </p:cNvSpPr>
          <p:nvPr/>
        </p:nvSpPr>
        <p:spPr bwMode="auto">
          <a:xfrm>
            <a:off x="827584" y="4556348"/>
            <a:ext cx="576262" cy="576262"/>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6" name="Oval 27"/>
          <p:cNvSpPr>
            <a:spLocks noChangeArrowheads="1"/>
          </p:cNvSpPr>
          <p:nvPr/>
        </p:nvSpPr>
        <p:spPr bwMode="auto">
          <a:xfrm>
            <a:off x="671284" y="1665362"/>
            <a:ext cx="971550" cy="971550"/>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7" name="Oval 29"/>
          <p:cNvSpPr>
            <a:spLocks noChangeArrowheads="1"/>
          </p:cNvSpPr>
          <p:nvPr/>
        </p:nvSpPr>
        <p:spPr bwMode="auto">
          <a:xfrm>
            <a:off x="1031646" y="2277120"/>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8" name="Oval 34"/>
          <p:cNvSpPr>
            <a:spLocks noChangeArrowheads="1"/>
          </p:cNvSpPr>
          <p:nvPr/>
        </p:nvSpPr>
        <p:spPr bwMode="auto">
          <a:xfrm>
            <a:off x="8553451" y="2745432"/>
            <a:ext cx="576263" cy="576262"/>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9" name="Oval 35"/>
          <p:cNvSpPr>
            <a:spLocks noChangeArrowheads="1"/>
          </p:cNvSpPr>
          <p:nvPr/>
        </p:nvSpPr>
        <p:spPr bwMode="auto">
          <a:xfrm>
            <a:off x="6902982" y="2417557"/>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0" name="Oval 36"/>
          <p:cNvSpPr>
            <a:spLocks noChangeArrowheads="1"/>
          </p:cNvSpPr>
          <p:nvPr/>
        </p:nvSpPr>
        <p:spPr bwMode="auto">
          <a:xfrm>
            <a:off x="2627784" y="4113586"/>
            <a:ext cx="576262" cy="574675"/>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1" name="Oval 37"/>
          <p:cNvSpPr>
            <a:spLocks noChangeArrowheads="1"/>
          </p:cNvSpPr>
          <p:nvPr/>
        </p:nvSpPr>
        <p:spPr bwMode="auto">
          <a:xfrm>
            <a:off x="3448358" y="2123885"/>
            <a:ext cx="719137" cy="719137"/>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2" name="Oval 38"/>
          <p:cNvSpPr>
            <a:spLocks noChangeArrowheads="1"/>
          </p:cNvSpPr>
          <p:nvPr/>
        </p:nvSpPr>
        <p:spPr bwMode="auto">
          <a:xfrm>
            <a:off x="6819087" y="4473674"/>
            <a:ext cx="971550" cy="971550"/>
          </a:xfrm>
          <a:prstGeom prst="ellipse">
            <a:avLst/>
          </a:prstGeom>
          <a:gradFill rotWithShape="0">
            <a:gsLst>
              <a:gs pos="0">
                <a:schemeClr val="bg1">
                  <a:alpha val="26999"/>
                </a:schemeClr>
              </a:gs>
              <a:gs pos="100000">
                <a:srgbClr val="79C2E6">
                  <a:alpha val="9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3" name="Oval 28"/>
          <p:cNvSpPr>
            <a:spLocks noChangeArrowheads="1"/>
          </p:cNvSpPr>
          <p:nvPr/>
        </p:nvSpPr>
        <p:spPr bwMode="auto">
          <a:xfrm>
            <a:off x="6599329" y="4328690"/>
            <a:ext cx="719138" cy="719138"/>
          </a:xfrm>
          <a:prstGeom prst="ellipse">
            <a:avLst/>
          </a:prstGeom>
          <a:gradFill rotWithShape="0">
            <a:gsLst>
              <a:gs pos="0">
                <a:schemeClr val="bg1">
                  <a:alpha val="42000"/>
                </a:schemeClr>
              </a:gs>
              <a:gs pos="100000">
                <a:srgbClr val="79C2E6">
                  <a:alpha val="45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pic>
        <p:nvPicPr>
          <p:cNvPr id="9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83410"/>
            <a:ext cx="6048000" cy="76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 y="6092279"/>
            <a:ext cx="9144000" cy="7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 name="标题 2"/>
          <p:cNvSpPr txBox="1">
            <a:spLocks/>
          </p:cNvSpPr>
          <p:nvPr/>
        </p:nvSpPr>
        <p:spPr>
          <a:xfrm>
            <a:off x="467544" y="3133357"/>
            <a:ext cx="8986050" cy="833363"/>
          </a:xfrm>
          <a:prstGeom prst="rect">
            <a:avLst/>
          </a:prstGeom>
        </p:spPr>
        <p:txBody>
          <a:bodyPr anchor="t">
            <a:normAutofit/>
          </a:bodyPr>
          <a:lstStyle/>
          <a:p>
            <a:pPr algn="ctr" defTabSz="957263" eaLnBrk="0" hangingPunct="0"/>
            <a:r>
              <a:rPr lang="zh-CN" altLang="en-US" sz="4000" b="1" dirty="0">
                <a:solidFill>
                  <a:schemeClr val="bg1"/>
                </a:solidFill>
                <a:cs typeface="+mn-ea"/>
                <a:sym typeface="+mn-lt"/>
              </a:rPr>
              <a:t>谢    谢！</a:t>
            </a:r>
            <a:endParaRPr kumimoji="0" lang="zh-CN" altLang="en-US" sz="4000" b="1" i="0" u="none" strike="noStrike" kern="0" cap="none" spc="0" normalizeH="0" baseline="0" noProof="0" dirty="0">
              <a:ln>
                <a:noFill/>
              </a:ln>
              <a:solidFill>
                <a:schemeClr val="bg1"/>
              </a:solidFill>
              <a:effectLst/>
              <a:uLnTx/>
              <a:uFillTx/>
              <a:cs typeface="+mn-ea"/>
              <a:sym typeface="+mn-lt"/>
            </a:endParaRPr>
          </a:p>
        </p:txBody>
      </p:sp>
    </p:spTree>
    <p:extLst>
      <p:ext uri="{BB962C8B-B14F-4D97-AF65-F5344CB8AC3E}">
        <p14:creationId xmlns:p14="http://schemas.microsoft.com/office/powerpoint/2010/main" val="56233863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Aft>
                <a:spcPts val="0"/>
              </a:spcAft>
              <a:defRPr/>
            </a:pP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rPr>
              <a:t>课程简介</a:t>
            </a:r>
            <a:endParaRP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endParaRPr>
          </a:p>
        </p:txBody>
      </p:sp>
      <p:sp>
        <p:nvSpPr>
          <p:cNvPr id="3" name="内容占位符 2"/>
          <p:cNvSpPr>
            <a:spLocks noGrp="1"/>
          </p:cNvSpPr>
          <p:nvPr>
            <p:ph idx="1"/>
          </p:nvPr>
        </p:nvSpPr>
        <p:spPr/>
        <p:txBody>
          <a:bodyPr/>
          <a:lstStyle/>
          <a:p>
            <a:r>
              <a:rPr lang="zh-CN" altLang="en-US" dirty="0">
                <a:cs typeface="+mn-ea"/>
                <a:sym typeface="+mn-lt"/>
              </a:rPr>
              <a:t>软件动态分析高级篇</a:t>
            </a:r>
          </a:p>
          <a:p>
            <a:pPr lvl="1"/>
            <a:r>
              <a:rPr lang="en-US" altLang="zh-CN" dirty="0">
                <a:cs typeface="+mn-ea"/>
                <a:sym typeface="+mn-lt"/>
              </a:rPr>
              <a:t>12 </a:t>
            </a:r>
            <a:r>
              <a:rPr lang="zh-CN" altLang="en-US" dirty="0">
                <a:cs typeface="+mn-ea"/>
                <a:sym typeface="+mn-lt"/>
              </a:rPr>
              <a:t>代码混淆原理与技术</a:t>
            </a:r>
          </a:p>
          <a:p>
            <a:pPr lvl="1"/>
            <a:r>
              <a:rPr lang="en-US" altLang="zh-CN" dirty="0">
                <a:cs typeface="+mn-ea"/>
                <a:sym typeface="+mn-lt"/>
              </a:rPr>
              <a:t>13 </a:t>
            </a:r>
            <a:r>
              <a:rPr lang="zh-CN" altLang="en-US" dirty="0">
                <a:cs typeface="+mn-ea"/>
                <a:sym typeface="+mn-lt"/>
              </a:rPr>
              <a:t>软件脱壳原理与技术</a:t>
            </a:r>
            <a:endParaRPr lang="en-US" altLang="zh-CN" dirty="0">
              <a:cs typeface="+mn-ea"/>
              <a:sym typeface="+mn-lt"/>
            </a:endParaRPr>
          </a:p>
          <a:p>
            <a:pPr lvl="1"/>
            <a:r>
              <a:rPr lang="en-US" altLang="zh-CN" dirty="0">
                <a:cs typeface="+mn-ea"/>
                <a:sym typeface="+mn-lt"/>
              </a:rPr>
              <a:t>14 </a:t>
            </a:r>
            <a:r>
              <a:rPr lang="zh-CN" altLang="en-US" dirty="0">
                <a:cs typeface="+mn-ea"/>
                <a:sym typeface="+mn-lt"/>
              </a:rPr>
              <a:t>反调试原理与技术</a:t>
            </a: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pic>
        <p:nvPicPr>
          <p:cNvPr id="6148" name="Picture 4" descr="04-加壳和脱壳_大黄_黄的博客-CSDN博客_加壳和脱壳">
            <a:extLst>
              <a:ext uri="{FF2B5EF4-FFF2-40B4-BE49-F238E27FC236}">
                <a16:creationId xmlns:a16="http://schemas.microsoft.com/office/drawing/2014/main" id="{9D848ACD-E4EC-4420-97D8-8870BDD408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 y="3976472"/>
            <a:ext cx="5184576" cy="232059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Anti-debugging tricks | Mastering Reverse Engineering">
            <a:extLst>
              <a:ext uri="{FF2B5EF4-FFF2-40B4-BE49-F238E27FC236}">
                <a16:creationId xmlns:a16="http://schemas.microsoft.com/office/drawing/2014/main" id="{0F2422A8-F2CE-4561-A9A2-5E84581EF8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1152" y="4008991"/>
            <a:ext cx="3024336" cy="230032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How iOS Bitcode Obfuscation Enhances App Security | Promon">
            <a:extLst>
              <a:ext uri="{FF2B5EF4-FFF2-40B4-BE49-F238E27FC236}">
                <a16:creationId xmlns:a16="http://schemas.microsoft.com/office/drawing/2014/main" id="{02B3B290-891E-40CD-AD66-DDB6C6A982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74" t="3174" r="3174" b="11112"/>
          <a:stretch/>
        </p:blipFill>
        <p:spPr bwMode="auto">
          <a:xfrm>
            <a:off x="5169024" y="1467882"/>
            <a:ext cx="4600108" cy="2105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3780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156"/>
                                        </p:tgtEl>
                                        <p:attrNameLst>
                                          <p:attrName>style.visibility</p:attrName>
                                        </p:attrNameLst>
                                      </p:cBhvr>
                                      <p:to>
                                        <p:strVal val="visible"/>
                                      </p:to>
                                    </p:set>
                                    <p:animEffect transition="in" filter="fade">
                                      <p:cBhvr>
                                        <p:cTn id="7" dur="750"/>
                                        <p:tgtEl>
                                          <p:spTgt spid="6156"/>
                                        </p:tgtEl>
                                      </p:cBhvr>
                                    </p:animEffect>
                                    <p:anim calcmode="lin" valueType="num">
                                      <p:cBhvr>
                                        <p:cTn id="8" dur="750" fill="hold"/>
                                        <p:tgtEl>
                                          <p:spTgt spid="6156"/>
                                        </p:tgtEl>
                                        <p:attrNameLst>
                                          <p:attrName>ppt_w</p:attrName>
                                        </p:attrNameLst>
                                      </p:cBhvr>
                                      <p:tavLst>
                                        <p:tav tm="0" fmla="#ppt_w*sin(2.5*pi*$)">
                                          <p:val>
                                            <p:fltVal val="0"/>
                                          </p:val>
                                        </p:tav>
                                        <p:tav tm="100000">
                                          <p:val>
                                            <p:fltVal val="1"/>
                                          </p:val>
                                        </p:tav>
                                      </p:tavLst>
                                    </p:anim>
                                    <p:anim calcmode="lin" valueType="num">
                                      <p:cBhvr>
                                        <p:cTn id="9" dur="750" fill="hold"/>
                                        <p:tgtEl>
                                          <p:spTgt spid="615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48"/>
                                        </p:tgtEl>
                                        <p:attrNameLst>
                                          <p:attrName>style.visibility</p:attrName>
                                        </p:attrNameLst>
                                      </p:cBhvr>
                                      <p:to>
                                        <p:strVal val="visible"/>
                                      </p:to>
                                    </p:set>
                                    <p:animEffect transition="in" filter="fade">
                                      <p:cBhvr>
                                        <p:cTn id="14" dur="1000"/>
                                        <p:tgtEl>
                                          <p:spTgt spid="6148"/>
                                        </p:tgtEl>
                                      </p:cBhvr>
                                    </p:animEffect>
                                    <p:anim calcmode="lin" valueType="num">
                                      <p:cBhvr>
                                        <p:cTn id="15" dur="1000" fill="hold"/>
                                        <p:tgtEl>
                                          <p:spTgt spid="6148"/>
                                        </p:tgtEl>
                                        <p:attrNameLst>
                                          <p:attrName>ppt_x</p:attrName>
                                        </p:attrNameLst>
                                      </p:cBhvr>
                                      <p:tavLst>
                                        <p:tav tm="0">
                                          <p:val>
                                            <p:strVal val="#ppt_x"/>
                                          </p:val>
                                        </p:tav>
                                        <p:tav tm="100000">
                                          <p:val>
                                            <p:strVal val="#ppt_x"/>
                                          </p:val>
                                        </p:tav>
                                      </p:tavLst>
                                    </p:anim>
                                    <p:anim calcmode="lin" valueType="num">
                                      <p:cBhvr>
                                        <p:cTn id="16"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150"/>
                                        </p:tgtEl>
                                        <p:attrNameLst>
                                          <p:attrName>style.visibility</p:attrName>
                                        </p:attrNameLst>
                                      </p:cBhvr>
                                      <p:to>
                                        <p:strVal val="visible"/>
                                      </p:to>
                                    </p:set>
                                    <p:animEffect transition="in" filter="fade">
                                      <p:cBhvr>
                                        <p:cTn id="21" dur="1000"/>
                                        <p:tgtEl>
                                          <p:spTgt spid="6150"/>
                                        </p:tgtEl>
                                      </p:cBhvr>
                                    </p:animEffect>
                                    <p:anim calcmode="lin" valueType="num">
                                      <p:cBhvr>
                                        <p:cTn id="22" dur="1000" fill="hold"/>
                                        <p:tgtEl>
                                          <p:spTgt spid="6150"/>
                                        </p:tgtEl>
                                        <p:attrNameLst>
                                          <p:attrName>ppt_x</p:attrName>
                                        </p:attrNameLst>
                                      </p:cBhvr>
                                      <p:tavLst>
                                        <p:tav tm="0">
                                          <p:val>
                                            <p:strVal val="#ppt_x"/>
                                          </p:val>
                                        </p:tav>
                                        <p:tav tm="100000">
                                          <p:val>
                                            <p:strVal val="#ppt_x"/>
                                          </p:val>
                                        </p:tav>
                                      </p:tavLst>
                                    </p:anim>
                                    <p:anim calcmode="lin" valueType="num">
                                      <p:cBhvr>
                                        <p:cTn id="23" dur="1000" fill="hold"/>
                                        <p:tgtEl>
                                          <p:spTgt spid="61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Aft>
                <a:spcPts val="0"/>
              </a:spcAft>
              <a:defRPr/>
            </a:pP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rPr>
              <a:t>课程简介</a:t>
            </a:r>
            <a:endParaRP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endParaRPr>
          </a:p>
        </p:txBody>
      </p:sp>
      <p:sp>
        <p:nvSpPr>
          <p:cNvPr id="3" name="内容占位符 2"/>
          <p:cNvSpPr>
            <a:spLocks noGrp="1"/>
          </p:cNvSpPr>
          <p:nvPr>
            <p:ph idx="1"/>
          </p:nvPr>
        </p:nvSpPr>
        <p:spPr>
          <a:xfrm>
            <a:off x="495300" y="1268760"/>
            <a:ext cx="8915400" cy="5472608"/>
          </a:xfrm>
        </p:spPr>
        <p:txBody>
          <a:bodyPr>
            <a:normAutofit/>
          </a:bodyPr>
          <a:lstStyle/>
          <a:p>
            <a:r>
              <a:rPr lang="zh-CN" altLang="en-US" dirty="0">
                <a:cs typeface="+mn-ea"/>
                <a:sym typeface="+mn-lt"/>
              </a:rPr>
              <a:t>软件动态分析延展篇</a:t>
            </a:r>
          </a:p>
          <a:p>
            <a:pPr lvl="1"/>
            <a:r>
              <a:rPr lang="en-US" altLang="zh-CN" dirty="0">
                <a:cs typeface="+mn-ea"/>
                <a:sym typeface="+mn-lt"/>
              </a:rPr>
              <a:t>15 </a:t>
            </a:r>
            <a:r>
              <a:rPr lang="zh-CN" altLang="en-US" dirty="0">
                <a:cs typeface="+mn-ea"/>
                <a:sym typeface="+mn-lt"/>
              </a:rPr>
              <a:t>软件逆向辅助工具</a:t>
            </a:r>
            <a:r>
              <a:rPr lang="zh-CN" altLang="en-US" dirty="0">
                <a:solidFill>
                  <a:schemeClr val="bg1">
                    <a:lumMod val="75000"/>
                  </a:schemeClr>
                </a:solidFill>
                <a:cs typeface="+mn-ea"/>
                <a:sym typeface="+mn-lt"/>
              </a:rPr>
              <a:t>（自学）</a:t>
            </a:r>
            <a:endParaRPr lang="en-US" altLang="zh-CN" dirty="0">
              <a:solidFill>
                <a:schemeClr val="bg1">
                  <a:lumMod val="75000"/>
                </a:schemeClr>
              </a:solidFill>
              <a:cs typeface="+mn-ea"/>
              <a:sym typeface="+mn-lt"/>
            </a:endParaRPr>
          </a:p>
          <a:p>
            <a:pPr lvl="1"/>
            <a:r>
              <a:rPr lang="en-US" altLang="zh-CN" dirty="0">
                <a:cs typeface="+mn-ea"/>
                <a:sym typeface="+mn-lt"/>
              </a:rPr>
              <a:t>16 </a:t>
            </a:r>
            <a:r>
              <a:rPr lang="zh-CN" altLang="en-US" dirty="0">
                <a:cs typeface="+mn-ea"/>
                <a:sym typeface="+mn-lt"/>
              </a:rPr>
              <a:t>软件漏洞印象</a:t>
            </a:r>
            <a:r>
              <a:rPr lang="zh-CN" altLang="en-US" dirty="0">
                <a:solidFill>
                  <a:schemeClr val="bg1">
                    <a:lumMod val="75000"/>
                  </a:schemeClr>
                </a:solidFill>
                <a:cs typeface="+mn-ea"/>
                <a:sym typeface="+mn-lt"/>
              </a:rPr>
              <a:t>（助教）</a:t>
            </a:r>
            <a:endParaRPr lang="en-US" altLang="zh-CN" dirty="0">
              <a:solidFill>
                <a:schemeClr val="bg1">
                  <a:lumMod val="75000"/>
                </a:schemeClr>
              </a:solidFill>
              <a:cs typeface="+mn-ea"/>
              <a:sym typeface="+mn-lt"/>
            </a:endParaRPr>
          </a:p>
          <a:p>
            <a:r>
              <a:rPr lang="zh-CN" altLang="en-US" dirty="0">
                <a:cs typeface="+mn-ea"/>
                <a:sym typeface="+mn-lt"/>
              </a:rPr>
              <a:t>参考书籍</a:t>
            </a:r>
          </a:p>
          <a:p>
            <a:pPr lvl="1" algn="just"/>
            <a:r>
              <a:rPr lang="zh-CN" altLang="en-US" dirty="0">
                <a:cs typeface="+mn-ea"/>
                <a:sym typeface="+mn-lt"/>
              </a:rPr>
              <a:t>（</a:t>
            </a:r>
            <a:r>
              <a:rPr lang="en-US" altLang="zh-CN" dirty="0">
                <a:cs typeface="+mn-ea"/>
                <a:sym typeface="+mn-lt"/>
              </a:rPr>
              <a:t>1</a:t>
            </a:r>
            <a:r>
              <a:rPr lang="zh-CN" altLang="en-US" dirty="0">
                <a:cs typeface="+mn-ea"/>
                <a:sym typeface="+mn-lt"/>
              </a:rPr>
              <a:t>）深入理解计算机系统，</a:t>
            </a:r>
            <a:r>
              <a:rPr lang="en-US" altLang="zh-CN" dirty="0">
                <a:cs typeface="+mn-ea"/>
                <a:sym typeface="+mn-lt"/>
              </a:rPr>
              <a:t>COMPUTER SYSTEMS-A PROGRAMMER’S PERSPECTIVE, Randal E. Bryant, David R. </a:t>
            </a:r>
            <a:r>
              <a:rPr lang="en-US" altLang="zh-CN" dirty="0" err="1">
                <a:cs typeface="+mn-ea"/>
                <a:sym typeface="+mn-lt"/>
              </a:rPr>
              <a:t>O’Hallaron</a:t>
            </a:r>
            <a:r>
              <a:rPr lang="en-US" altLang="zh-CN" dirty="0">
                <a:cs typeface="+mn-ea"/>
                <a:sym typeface="+mn-lt"/>
              </a:rPr>
              <a:t>, 2017</a:t>
            </a:r>
          </a:p>
          <a:p>
            <a:pPr lvl="1" algn="just"/>
            <a:r>
              <a:rPr lang="zh-CN" altLang="en-US" dirty="0">
                <a:cs typeface="+mn-ea"/>
                <a:sym typeface="+mn-lt"/>
              </a:rPr>
              <a:t>（</a:t>
            </a:r>
            <a:r>
              <a:rPr lang="en-US" altLang="zh-CN" dirty="0">
                <a:cs typeface="+mn-ea"/>
                <a:sym typeface="+mn-lt"/>
              </a:rPr>
              <a:t>2</a:t>
            </a:r>
            <a:r>
              <a:rPr lang="zh-CN" altLang="en-US" dirty="0">
                <a:cs typeface="+mn-ea"/>
                <a:sym typeface="+mn-lt"/>
              </a:rPr>
              <a:t>）汇编语言（第</a:t>
            </a:r>
            <a:r>
              <a:rPr lang="en-US" altLang="zh-CN" dirty="0">
                <a:cs typeface="+mn-ea"/>
                <a:sym typeface="+mn-lt"/>
              </a:rPr>
              <a:t>4</a:t>
            </a:r>
            <a:r>
              <a:rPr lang="zh-CN" altLang="en-US" dirty="0">
                <a:cs typeface="+mn-ea"/>
                <a:sym typeface="+mn-lt"/>
              </a:rPr>
              <a:t>版），王爽，清华大学出版社，</a:t>
            </a:r>
            <a:r>
              <a:rPr lang="en-US" altLang="zh-CN" dirty="0">
                <a:cs typeface="+mn-ea"/>
                <a:sym typeface="+mn-lt"/>
              </a:rPr>
              <a:t>2020</a:t>
            </a:r>
          </a:p>
          <a:p>
            <a:pPr lvl="1" algn="just"/>
            <a:r>
              <a:rPr lang="zh-CN" altLang="en-US" dirty="0">
                <a:cs typeface="+mn-ea"/>
                <a:sym typeface="+mn-lt"/>
              </a:rPr>
              <a:t>（</a:t>
            </a:r>
            <a:r>
              <a:rPr lang="en-US" altLang="zh-CN" dirty="0">
                <a:cs typeface="+mn-ea"/>
                <a:sym typeface="+mn-lt"/>
              </a:rPr>
              <a:t>3</a:t>
            </a:r>
            <a:r>
              <a:rPr lang="zh-CN" altLang="en-US" dirty="0">
                <a:cs typeface="+mn-ea"/>
                <a:sym typeface="+mn-lt"/>
              </a:rPr>
              <a:t>）</a:t>
            </a:r>
            <a:r>
              <a:rPr lang="en-US" altLang="zh-CN" dirty="0">
                <a:cs typeface="+mn-ea"/>
                <a:sym typeface="+mn-lt"/>
              </a:rPr>
              <a:t>0day</a:t>
            </a:r>
            <a:r>
              <a:rPr lang="zh-CN" altLang="en-US" dirty="0">
                <a:cs typeface="+mn-ea"/>
                <a:sym typeface="+mn-lt"/>
              </a:rPr>
              <a:t>安全：软件漏洞分析技术（第</a:t>
            </a:r>
            <a:r>
              <a:rPr lang="en-US" altLang="zh-CN" dirty="0">
                <a:cs typeface="+mn-ea"/>
                <a:sym typeface="+mn-lt"/>
              </a:rPr>
              <a:t>2</a:t>
            </a:r>
            <a:r>
              <a:rPr lang="zh-CN" altLang="en-US" dirty="0">
                <a:cs typeface="+mn-ea"/>
                <a:sym typeface="+mn-lt"/>
              </a:rPr>
              <a:t>版），王清，电子工业出版社，</a:t>
            </a:r>
            <a:r>
              <a:rPr lang="en-US" altLang="zh-CN" dirty="0">
                <a:cs typeface="+mn-ea"/>
                <a:sym typeface="+mn-lt"/>
              </a:rPr>
              <a:t>2011</a:t>
            </a: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pic>
        <p:nvPicPr>
          <p:cNvPr id="7174" name="Picture 6" descr="Bug tracking system png images | PNGEgg">
            <a:extLst>
              <a:ext uri="{FF2B5EF4-FFF2-40B4-BE49-F238E27FC236}">
                <a16:creationId xmlns:a16="http://schemas.microsoft.com/office/drawing/2014/main" id="{16C078D7-B08F-454D-9DA6-EFD97A47D97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6465168" y="1268760"/>
            <a:ext cx="1944216" cy="194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1303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p:cNvSpPr/>
          <p:nvPr/>
        </p:nvSpPr>
        <p:spPr bwMode="auto">
          <a:xfrm>
            <a:off x="0" y="5949950"/>
            <a:ext cx="9906000" cy="908050"/>
          </a:xfrm>
          <a:prstGeom prst="rect">
            <a:avLst/>
          </a:prstGeom>
          <a:solidFill>
            <a:srgbClr val="FFFFFF"/>
          </a:solidFill>
          <a:ln w="28575" cap="flat" cmpd="sng" algn="ctr">
            <a:solidFill>
              <a:srgbClr val="FFFFFF"/>
            </a:solidFill>
            <a:prstDash val="solid"/>
            <a:round/>
            <a:headEnd type="none" w="med" len="med"/>
            <a:tailEnd type="none" w="med" len="med"/>
          </a:ln>
          <a:effectLst/>
        </p:spPr>
        <p:txBody>
          <a:bodyPr wrap="none" anchor="ctr"/>
          <a:lstStyle/>
          <a:p>
            <a:pPr>
              <a:spcBef>
                <a:spcPct val="20000"/>
              </a:spcBef>
              <a:defRPr/>
            </a:pPr>
            <a:endParaRPr lang="zh-CN" altLang="en-US" kern="0">
              <a:solidFill>
                <a:srgbClr val="000000"/>
              </a:solidFill>
              <a:cs typeface="+mn-ea"/>
              <a:sym typeface="+mn-lt"/>
            </a:endParaRP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79" name="Rectangle 2"/>
          <p:cNvSpPr>
            <a:spLocks noChangeArrowheads="1"/>
          </p:cNvSpPr>
          <p:nvPr/>
        </p:nvSpPr>
        <p:spPr bwMode="auto">
          <a:xfrm>
            <a:off x="0" y="1916832"/>
            <a:ext cx="9906000" cy="3383956"/>
          </a:xfrm>
          <a:prstGeom prst="rect">
            <a:avLst/>
          </a:prstGeom>
          <a:solidFill>
            <a:srgbClr val="1895D3">
              <a:alpha val="89018"/>
            </a:srgbClr>
          </a:solidFill>
          <a:ln w="9525">
            <a:noFill/>
            <a:miter lim="800000"/>
            <a:headEnd/>
            <a:tailEnd/>
          </a:ln>
          <a:effectLst/>
        </p:spPr>
        <p:txBody>
          <a:bodyPr anchor="ctr"/>
          <a:lstStyle/>
          <a:p>
            <a:endParaRPr lang="zh-CN" altLang="en-US">
              <a:cs typeface="+mn-ea"/>
              <a:sym typeface="+mn-lt"/>
            </a:endParaRPr>
          </a:p>
        </p:txBody>
      </p:sp>
      <p:sp>
        <p:nvSpPr>
          <p:cNvPr id="80" name="Oval 8"/>
          <p:cNvSpPr>
            <a:spLocks noChangeArrowheads="1"/>
          </p:cNvSpPr>
          <p:nvPr/>
        </p:nvSpPr>
        <p:spPr bwMode="auto">
          <a:xfrm>
            <a:off x="6300192" y="2996811"/>
            <a:ext cx="540001" cy="540000"/>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cs typeface="+mn-ea"/>
              <a:sym typeface="+mn-lt"/>
            </a:endParaRPr>
          </a:p>
        </p:txBody>
      </p:sp>
      <p:sp>
        <p:nvSpPr>
          <p:cNvPr id="81" name="Oval 10"/>
          <p:cNvSpPr>
            <a:spLocks noChangeArrowheads="1"/>
          </p:cNvSpPr>
          <p:nvPr/>
        </p:nvSpPr>
        <p:spPr bwMode="auto">
          <a:xfrm>
            <a:off x="107951" y="3641587"/>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000">
              <a:cs typeface="+mn-ea"/>
              <a:sym typeface="+mn-lt"/>
            </a:endParaRPr>
          </a:p>
        </p:txBody>
      </p:sp>
      <p:sp>
        <p:nvSpPr>
          <p:cNvPr id="82" name="Oval 11"/>
          <p:cNvSpPr>
            <a:spLocks noChangeArrowheads="1"/>
          </p:cNvSpPr>
          <p:nvPr/>
        </p:nvSpPr>
        <p:spPr bwMode="auto">
          <a:xfrm>
            <a:off x="8361116" y="4580808"/>
            <a:ext cx="719137" cy="720725"/>
          </a:xfrm>
          <a:prstGeom prst="ellipse">
            <a:avLst/>
          </a:prstGeom>
          <a:gradFill rotWithShape="0">
            <a:gsLst>
              <a:gs pos="0">
                <a:schemeClr val="bg1">
                  <a:alpha val="60999"/>
                </a:schemeClr>
              </a:gs>
              <a:gs pos="100000">
                <a:srgbClr val="79C2E6">
                  <a:alpha val="29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3" name="Oval 12"/>
          <p:cNvSpPr>
            <a:spLocks noChangeArrowheads="1"/>
          </p:cNvSpPr>
          <p:nvPr/>
        </p:nvSpPr>
        <p:spPr bwMode="auto">
          <a:xfrm>
            <a:off x="1079762" y="4726113"/>
            <a:ext cx="576262" cy="574675"/>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4" name="Oval 23"/>
          <p:cNvSpPr>
            <a:spLocks noChangeArrowheads="1"/>
          </p:cNvSpPr>
          <p:nvPr/>
        </p:nvSpPr>
        <p:spPr bwMode="auto">
          <a:xfrm>
            <a:off x="4139953" y="3456804"/>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cs typeface="+mn-ea"/>
              <a:sym typeface="+mn-lt"/>
            </a:endParaRPr>
          </a:p>
        </p:txBody>
      </p:sp>
      <p:sp>
        <p:nvSpPr>
          <p:cNvPr id="85" name="Oval 24"/>
          <p:cNvSpPr>
            <a:spLocks noChangeArrowheads="1"/>
          </p:cNvSpPr>
          <p:nvPr/>
        </p:nvSpPr>
        <p:spPr bwMode="auto">
          <a:xfrm>
            <a:off x="827584" y="4519414"/>
            <a:ext cx="576262" cy="576262"/>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6" name="Oval 27"/>
          <p:cNvSpPr>
            <a:spLocks noChangeArrowheads="1"/>
          </p:cNvSpPr>
          <p:nvPr/>
        </p:nvSpPr>
        <p:spPr bwMode="auto">
          <a:xfrm>
            <a:off x="671284" y="1736948"/>
            <a:ext cx="971550" cy="971550"/>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7" name="Oval 29"/>
          <p:cNvSpPr>
            <a:spLocks noChangeArrowheads="1"/>
          </p:cNvSpPr>
          <p:nvPr/>
        </p:nvSpPr>
        <p:spPr bwMode="auto">
          <a:xfrm>
            <a:off x="1031646" y="2240186"/>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000">
              <a:cs typeface="+mn-ea"/>
              <a:sym typeface="+mn-lt"/>
            </a:endParaRPr>
          </a:p>
        </p:txBody>
      </p:sp>
      <p:sp>
        <p:nvSpPr>
          <p:cNvPr id="88" name="Oval 34"/>
          <p:cNvSpPr>
            <a:spLocks noChangeArrowheads="1"/>
          </p:cNvSpPr>
          <p:nvPr/>
        </p:nvSpPr>
        <p:spPr bwMode="auto">
          <a:xfrm>
            <a:off x="8553451" y="2708498"/>
            <a:ext cx="576263" cy="576262"/>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cs typeface="+mn-ea"/>
              <a:sym typeface="+mn-lt"/>
            </a:endParaRPr>
          </a:p>
        </p:txBody>
      </p:sp>
      <p:sp>
        <p:nvSpPr>
          <p:cNvPr id="89" name="Oval 35"/>
          <p:cNvSpPr>
            <a:spLocks noChangeArrowheads="1"/>
          </p:cNvSpPr>
          <p:nvPr/>
        </p:nvSpPr>
        <p:spPr bwMode="auto">
          <a:xfrm>
            <a:off x="6902982" y="3677048"/>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cs typeface="+mn-ea"/>
              <a:sym typeface="+mn-lt"/>
            </a:endParaRPr>
          </a:p>
        </p:txBody>
      </p:sp>
      <p:sp>
        <p:nvSpPr>
          <p:cNvPr id="90" name="Oval 36"/>
          <p:cNvSpPr>
            <a:spLocks noChangeArrowheads="1"/>
          </p:cNvSpPr>
          <p:nvPr/>
        </p:nvSpPr>
        <p:spPr bwMode="auto">
          <a:xfrm>
            <a:off x="2627784" y="4145799"/>
            <a:ext cx="576262" cy="574675"/>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000">
              <a:cs typeface="+mn-ea"/>
              <a:sym typeface="+mn-lt"/>
            </a:endParaRPr>
          </a:p>
        </p:txBody>
      </p:sp>
      <p:sp>
        <p:nvSpPr>
          <p:cNvPr id="91" name="Oval 37"/>
          <p:cNvSpPr>
            <a:spLocks noChangeArrowheads="1"/>
          </p:cNvSpPr>
          <p:nvPr/>
        </p:nvSpPr>
        <p:spPr bwMode="auto">
          <a:xfrm>
            <a:off x="3448358" y="3383376"/>
            <a:ext cx="719137" cy="719137"/>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cs typeface="+mn-ea"/>
              <a:sym typeface="+mn-lt"/>
            </a:endParaRPr>
          </a:p>
        </p:txBody>
      </p:sp>
      <p:sp>
        <p:nvSpPr>
          <p:cNvPr id="92" name="Oval 38"/>
          <p:cNvSpPr>
            <a:spLocks noChangeArrowheads="1"/>
          </p:cNvSpPr>
          <p:nvPr/>
        </p:nvSpPr>
        <p:spPr bwMode="auto">
          <a:xfrm>
            <a:off x="6819087" y="4432590"/>
            <a:ext cx="971550" cy="971550"/>
          </a:xfrm>
          <a:prstGeom prst="ellipse">
            <a:avLst/>
          </a:prstGeom>
          <a:gradFill rotWithShape="0">
            <a:gsLst>
              <a:gs pos="0">
                <a:schemeClr val="bg1">
                  <a:alpha val="26999"/>
                </a:schemeClr>
              </a:gs>
              <a:gs pos="100000">
                <a:srgbClr val="79C2E6">
                  <a:alpha val="9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3" name="Oval 28"/>
          <p:cNvSpPr>
            <a:spLocks noChangeArrowheads="1"/>
          </p:cNvSpPr>
          <p:nvPr/>
        </p:nvSpPr>
        <p:spPr bwMode="auto">
          <a:xfrm>
            <a:off x="6599329" y="3516608"/>
            <a:ext cx="719138" cy="719138"/>
          </a:xfrm>
          <a:prstGeom prst="ellipse">
            <a:avLst/>
          </a:prstGeom>
          <a:gradFill rotWithShape="0">
            <a:gsLst>
              <a:gs pos="0">
                <a:schemeClr val="bg1">
                  <a:alpha val="42000"/>
                </a:schemeClr>
              </a:gs>
              <a:gs pos="100000">
                <a:srgbClr val="79C2E6">
                  <a:alpha val="45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cs typeface="+mn-ea"/>
              <a:sym typeface="+mn-lt"/>
            </a:endParaRPr>
          </a:p>
        </p:txBody>
      </p:sp>
      <p:cxnSp>
        <p:nvCxnSpPr>
          <p:cNvPr id="29" name="直接连接符 28"/>
          <p:cNvCxnSpPr/>
          <p:nvPr/>
        </p:nvCxnSpPr>
        <p:spPr>
          <a:xfrm>
            <a:off x="2824412" y="2671986"/>
            <a:ext cx="0" cy="2125166"/>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16"/>
          <p:cNvGrpSpPr>
            <a:grpSpLocks/>
          </p:cNvGrpSpPr>
          <p:nvPr/>
        </p:nvGrpSpPr>
        <p:grpSpPr bwMode="auto">
          <a:xfrm>
            <a:off x="395537" y="2920132"/>
            <a:ext cx="2428875" cy="1143000"/>
            <a:chOff x="500034" y="3214695"/>
            <a:chExt cx="2428875" cy="1142999"/>
          </a:xfrm>
        </p:grpSpPr>
        <p:sp>
          <p:nvSpPr>
            <p:cNvPr id="31" name="标题 1"/>
            <p:cNvSpPr>
              <a:spLocks noChangeArrowheads="1"/>
            </p:cNvSpPr>
            <p:nvPr/>
          </p:nvSpPr>
          <p:spPr bwMode="auto">
            <a:xfrm>
              <a:off x="500034" y="3214695"/>
              <a:ext cx="2428875" cy="1142999"/>
            </a:xfrm>
            <a:prstGeom prst="rect">
              <a:avLst/>
            </a:prstGeom>
            <a:noFill/>
            <a:ln w="9525" cmpd="sng">
              <a:noFill/>
              <a:miter lim="800000"/>
              <a:headEnd/>
              <a:tailEnd/>
            </a:ln>
          </p:spPr>
          <p:txBody>
            <a:bodyPr/>
            <a:lstStyle/>
            <a:p>
              <a:pPr fontAlgn="auto">
                <a:lnSpc>
                  <a:spcPct val="200000"/>
                </a:lnSpc>
                <a:spcBef>
                  <a:spcPts val="0"/>
                </a:spcBef>
                <a:spcAft>
                  <a:spcPts val="0"/>
                </a:spcAft>
                <a:defRPr/>
              </a:pPr>
              <a:endParaRPr lang="zh-CN" altLang="en-US" sz="2000" dirty="0">
                <a:solidFill>
                  <a:schemeClr val="tx1">
                    <a:lumMod val="65000"/>
                    <a:lumOff val="35000"/>
                  </a:schemeClr>
                </a:solidFill>
                <a:cs typeface="+mn-ea"/>
                <a:sym typeface="+mn-lt"/>
              </a:endParaRPr>
            </a:p>
          </p:txBody>
        </p:sp>
        <p:sp>
          <p:nvSpPr>
            <p:cNvPr id="32" name="标题 1"/>
            <p:cNvSpPr>
              <a:spLocks noChangeArrowheads="1"/>
            </p:cNvSpPr>
            <p:nvPr/>
          </p:nvSpPr>
          <p:spPr bwMode="auto">
            <a:xfrm>
              <a:off x="1021469" y="3385865"/>
              <a:ext cx="1479781" cy="785813"/>
            </a:xfrm>
            <a:prstGeom prst="rect">
              <a:avLst/>
            </a:prstGeom>
            <a:noFill/>
            <a:ln w="9525" cmpd="sng">
              <a:noFill/>
              <a:miter lim="800000"/>
              <a:headEnd/>
              <a:tailEnd/>
            </a:ln>
          </p:spPr>
          <p:txBody>
            <a:bodyPr/>
            <a:lstStyle/>
            <a:p>
              <a:pPr fontAlgn="auto">
                <a:lnSpc>
                  <a:spcPct val="200000"/>
                </a:lnSpc>
                <a:spcBef>
                  <a:spcPts val="0"/>
                </a:spcBef>
                <a:spcAft>
                  <a:spcPts val="0"/>
                </a:spcAft>
                <a:defRPr/>
              </a:pPr>
              <a:r>
                <a:rPr lang="zh-CN" altLang="en-US" sz="3200" b="1" dirty="0">
                  <a:solidFill>
                    <a:schemeClr val="bg1"/>
                  </a:solidFill>
                  <a:cs typeface="+mn-ea"/>
                  <a:sym typeface="+mn-lt"/>
                </a:rPr>
                <a:t>目  录</a:t>
              </a:r>
            </a:p>
          </p:txBody>
        </p:sp>
      </p:grpSp>
      <p:grpSp>
        <p:nvGrpSpPr>
          <p:cNvPr id="4" name="组合 14"/>
          <p:cNvGrpSpPr>
            <a:grpSpLocks/>
          </p:cNvGrpSpPr>
          <p:nvPr/>
        </p:nvGrpSpPr>
        <p:grpSpPr bwMode="auto">
          <a:xfrm>
            <a:off x="3300293" y="3438986"/>
            <a:ext cx="4642269" cy="571501"/>
            <a:chOff x="3571884" y="1071546"/>
            <a:chExt cx="4583308" cy="642937"/>
          </a:xfrm>
        </p:grpSpPr>
        <p:sp>
          <p:nvSpPr>
            <p:cNvPr id="34" name="AutoShape 5"/>
            <p:cNvSpPr>
              <a:spLocks noChangeArrowheads="1"/>
            </p:cNvSpPr>
            <p:nvPr/>
          </p:nvSpPr>
          <p:spPr bwMode="gray">
            <a:xfrm>
              <a:off x="3571884" y="1071546"/>
              <a:ext cx="4583308" cy="642937"/>
            </a:xfrm>
            <a:prstGeom prst="roundRect">
              <a:avLst>
                <a:gd name="adj" fmla="val 16667"/>
              </a:avLst>
            </a:prstGeom>
            <a:solidFill>
              <a:srgbClr val="0070C0"/>
            </a:solidFill>
            <a:ln w="12700" algn="ctr">
              <a:solidFill>
                <a:schemeClr val="bg1"/>
              </a:solidFill>
              <a:round/>
              <a:headEnd/>
              <a:tailEnd/>
            </a:ln>
          </p:spPr>
          <p:txBody>
            <a:bodyPr wrap="none" anchor="ctr"/>
            <a:lstStyle/>
            <a:p>
              <a:pPr algn="ctr" fontAlgn="t"/>
              <a:endParaRPr lang="zh-CN" altLang="en-US" sz="2400">
                <a:solidFill>
                  <a:schemeClr val="bg1"/>
                </a:solidFill>
                <a:cs typeface="+mn-ea"/>
                <a:sym typeface="+mn-lt"/>
              </a:endParaRPr>
            </a:p>
          </p:txBody>
        </p:sp>
        <p:sp>
          <p:nvSpPr>
            <p:cNvPr id="35" name="Text Box 7"/>
            <p:cNvSpPr txBox="1">
              <a:spLocks noChangeArrowheads="1"/>
            </p:cNvSpPr>
            <p:nvPr/>
          </p:nvSpPr>
          <p:spPr bwMode="gray">
            <a:xfrm>
              <a:off x="4044715" y="1114102"/>
              <a:ext cx="3954624" cy="519372"/>
            </a:xfrm>
            <a:prstGeom prst="rect">
              <a:avLst/>
            </a:prstGeom>
            <a:noFill/>
            <a:ln w="9525" algn="ctr">
              <a:noFill/>
              <a:miter lim="800000"/>
              <a:headEnd/>
              <a:tailEnd/>
            </a:ln>
          </p:spPr>
          <p:txBody>
            <a:bodyPr>
              <a:spAutoFit/>
            </a:bodyPr>
            <a:lstStyle/>
            <a:p>
              <a:pPr algn="ctr" eaLnBrk="0" fontAlgn="t" hangingPunct="0"/>
              <a:r>
                <a:rPr lang="zh-CN" altLang="en-US" sz="2400" b="1" dirty="0">
                  <a:solidFill>
                    <a:schemeClr val="bg1"/>
                  </a:solidFill>
                  <a:cs typeface="+mn-ea"/>
                  <a:sym typeface="+mn-lt"/>
                </a:rPr>
                <a:t>第一章  漫谈软件逆向工程</a:t>
              </a:r>
              <a:endParaRPr lang="en-US" altLang="en-US" sz="2400" b="1" dirty="0">
                <a:solidFill>
                  <a:schemeClr val="bg1"/>
                </a:solidFill>
                <a:cs typeface="+mn-ea"/>
                <a:sym typeface="+mn-lt"/>
              </a:endParaRPr>
            </a:p>
          </p:txBody>
        </p:sp>
      </p:grpSp>
      <p:sp>
        <p:nvSpPr>
          <p:cNvPr id="53" name="Oval 23"/>
          <p:cNvSpPr>
            <a:spLocks noChangeArrowheads="1"/>
          </p:cNvSpPr>
          <p:nvPr/>
        </p:nvSpPr>
        <p:spPr bwMode="auto">
          <a:xfrm>
            <a:off x="4104295" y="5513690"/>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54" name="Oval 38"/>
          <p:cNvSpPr>
            <a:spLocks noChangeArrowheads="1"/>
          </p:cNvSpPr>
          <p:nvPr/>
        </p:nvSpPr>
        <p:spPr bwMode="auto">
          <a:xfrm>
            <a:off x="6783429" y="6345882"/>
            <a:ext cx="971550" cy="971550"/>
          </a:xfrm>
          <a:prstGeom prst="ellipse">
            <a:avLst/>
          </a:prstGeom>
          <a:gradFill rotWithShape="0">
            <a:gsLst>
              <a:gs pos="0">
                <a:schemeClr val="bg1">
                  <a:alpha val="26999"/>
                </a:schemeClr>
              </a:gs>
              <a:gs pos="100000">
                <a:srgbClr val="79C2E6">
                  <a:alpha val="9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55" name="Oval 28"/>
          <p:cNvSpPr>
            <a:spLocks noChangeArrowheads="1"/>
          </p:cNvSpPr>
          <p:nvPr/>
        </p:nvSpPr>
        <p:spPr bwMode="auto">
          <a:xfrm>
            <a:off x="6563671" y="5573494"/>
            <a:ext cx="719138" cy="719138"/>
          </a:xfrm>
          <a:prstGeom prst="ellipse">
            <a:avLst/>
          </a:prstGeom>
          <a:gradFill rotWithShape="0">
            <a:gsLst>
              <a:gs pos="0">
                <a:schemeClr val="bg1">
                  <a:alpha val="42000"/>
                </a:schemeClr>
              </a:gs>
              <a:gs pos="100000">
                <a:srgbClr val="79C2E6">
                  <a:alpha val="45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Tree>
    <p:extLst>
      <p:ext uri="{BB962C8B-B14F-4D97-AF65-F5344CB8AC3E}">
        <p14:creationId xmlns:p14="http://schemas.microsoft.com/office/powerpoint/2010/main" val="249020764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p:txBody>
          <a:bodyPr/>
          <a:lstStyle/>
          <a:p>
            <a:r>
              <a:rPr lang="en-US" altLang="zh-CN" dirty="0">
                <a:solidFill>
                  <a:srgbClr val="FF0000"/>
                </a:solidFill>
                <a:cs typeface="+mn-ea"/>
                <a:sym typeface="+mn-lt"/>
              </a:rPr>
              <a:t>1.</a:t>
            </a:r>
            <a:r>
              <a:rPr lang="zh-CN" altLang="en-US" dirty="0">
                <a:solidFill>
                  <a:srgbClr val="FF0000"/>
                </a:solidFill>
                <a:cs typeface="+mn-ea"/>
                <a:sym typeface="+mn-lt"/>
              </a:rPr>
              <a:t>逆向工程概述</a:t>
            </a:r>
            <a:endParaRPr lang="en-US" altLang="zh-CN" dirty="0">
              <a:solidFill>
                <a:srgbClr val="FF0000"/>
              </a:solidFill>
              <a:cs typeface="+mn-ea"/>
              <a:sym typeface="+mn-lt"/>
            </a:endParaRPr>
          </a:p>
          <a:p>
            <a:r>
              <a:rPr lang="en-US" altLang="zh-CN" dirty="0">
                <a:cs typeface="+mn-ea"/>
                <a:sym typeface="+mn-lt"/>
              </a:rPr>
              <a:t>2.</a:t>
            </a:r>
            <a:r>
              <a:rPr lang="zh-CN" altLang="en-US" dirty="0">
                <a:cs typeface="+mn-ea"/>
                <a:sym typeface="+mn-lt"/>
              </a:rPr>
              <a:t>常用工具简介</a:t>
            </a:r>
          </a:p>
        </p:txBody>
      </p:sp>
    </p:spTree>
    <p:extLst>
      <p:ext uri="{BB962C8B-B14F-4D97-AF65-F5344CB8AC3E}">
        <p14:creationId xmlns:p14="http://schemas.microsoft.com/office/powerpoint/2010/main" val="99282340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3744416"/>
          </a:xfrm>
        </p:spPr>
        <p:txBody>
          <a:bodyPr/>
          <a:lstStyle/>
          <a:p>
            <a:r>
              <a:rPr lang="zh-CN" altLang="en-US" dirty="0">
                <a:solidFill>
                  <a:srgbClr val="FF0000"/>
                </a:solidFill>
                <a:cs typeface="+mn-ea"/>
                <a:sym typeface="+mn-lt"/>
              </a:rPr>
              <a:t>什么是逆向工程</a:t>
            </a:r>
          </a:p>
          <a:p>
            <a:r>
              <a:rPr lang="zh-CN" altLang="en-US" dirty="0">
                <a:cs typeface="+mn-ea"/>
                <a:sym typeface="+mn-lt"/>
              </a:rPr>
              <a:t>如何学习逆向工程</a:t>
            </a:r>
          </a:p>
          <a:p>
            <a:r>
              <a:rPr lang="zh-CN" altLang="en-US" dirty="0">
                <a:cs typeface="+mn-ea"/>
                <a:sym typeface="+mn-lt"/>
              </a:rPr>
              <a:t>逆向分析的方法</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）逆向工程概述</a:t>
            </a:r>
          </a:p>
        </p:txBody>
      </p:sp>
    </p:spTree>
    <p:extLst>
      <p:ext uri="{BB962C8B-B14F-4D97-AF65-F5344CB8AC3E}">
        <p14:creationId xmlns:p14="http://schemas.microsoft.com/office/powerpoint/2010/main" val="218293986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052737"/>
            <a:ext cx="8915400" cy="4968551"/>
          </a:xfrm>
        </p:spPr>
        <p:txBody>
          <a:bodyPr/>
          <a:lstStyle/>
          <a:p>
            <a:r>
              <a:rPr lang="zh-CN" altLang="en-US" dirty="0">
                <a:cs typeface="+mn-ea"/>
                <a:sym typeface="+mn-lt"/>
              </a:rPr>
              <a:t>逆向工程 </a:t>
            </a:r>
            <a:r>
              <a:rPr lang="en-US" altLang="zh-CN" dirty="0">
                <a:solidFill>
                  <a:schemeClr val="bg1">
                    <a:lumMod val="75000"/>
                  </a:schemeClr>
                </a:solidFill>
                <a:cs typeface="+mn-ea"/>
                <a:sym typeface="+mn-lt"/>
              </a:rPr>
              <a:t>(</a:t>
            </a:r>
            <a:r>
              <a:rPr lang="zh-CN" altLang="en-US" dirty="0">
                <a:solidFill>
                  <a:schemeClr val="bg1">
                    <a:lumMod val="75000"/>
                  </a:schemeClr>
                </a:solidFill>
                <a:cs typeface="+mn-ea"/>
                <a:sym typeface="+mn-lt"/>
              </a:rPr>
              <a:t>程序开发基本知识回顾</a:t>
            </a:r>
            <a:r>
              <a:rPr lang="en-US" altLang="zh-CN" dirty="0">
                <a:solidFill>
                  <a:schemeClr val="bg1">
                    <a:lumMod val="75000"/>
                  </a:schemeClr>
                </a:solidFill>
                <a:cs typeface="+mn-ea"/>
                <a:sym typeface="+mn-lt"/>
              </a:rPr>
              <a:t>)</a:t>
            </a:r>
          </a:p>
          <a:p>
            <a:pPr lvl="1"/>
            <a:r>
              <a:rPr lang="zh-CN" altLang="en-US" dirty="0">
                <a:cs typeface="+mn-ea"/>
                <a:sym typeface="+mn-lt"/>
              </a:rPr>
              <a:t>可执行文件</a:t>
            </a:r>
            <a:r>
              <a:rPr lang="en-US" altLang="zh-CN" dirty="0">
                <a:cs typeface="+mn-ea"/>
                <a:sym typeface="+mn-lt"/>
              </a:rPr>
              <a:t>(“.exe”)</a:t>
            </a:r>
            <a:r>
              <a:rPr lang="zh-CN" altLang="en-US" dirty="0">
                <a:cs typeface="+mn-ea"/>
                <a:sym typeface="+mn-lt"/>
              </a:rPr>
              <a:t>生成流程</a:t>
            </a:r>
          </a:p>
        </p:txBody>
      </p:sp>
      <p:pic>
        <p:nvPicPr>
          <p:cNvPr id="2" name="图片 1">
            <a:extLst>
              <a:ext uri="{FF2B5EF4-FFF2-40B4-BE49-F238E27FC236}">
                <a16:creationId xmlns:a16="http://schemas.microsoft.com/office/drawing/2014/main" id="{4AB14BEF-FB1F-438C-9983-7D30C189F097}"/>
              </a:ext>
            </a:extLst>
          </p:cNvPr>
          <p:cNvPicPr>
            <a:picLocks noChangeAspect="1"/>
          </p:cNvPicPr>
          <p:nvPr/>
        </p:nvPicPr>
        <p:blipFill>
          <a:blip r:embed="rId3"/>
          <a:stretch>
            <a:fillRect/>
          </a:stretch>
        </p:blipFill>
        <p:spPr>
          <a:xfrm>
            <a:off x="128464" y="2420888"/>
            <a:ext cx="6415508" cy="4075583"/>
          </a:xfrm>
          <a:prstGeom prst="rect">
            <a:avLst/>
          </a:prstGeom>
        </p:spPr>
      </p:pic>
      <p:pic>
        <p:nvPicPr>
          <p:cNvPr id="1026" name="Picture 2" descr="See the source image">
            <a:extLst>
              <a:ext uri="{FF2B5EF4-FFF2-40B4-BE49-F238E27FC236}">
                <a16:creationId xmlns:a16="http://schemas.microsoft.com/office/drawing/2014/main" id="{13735146-F720-4A65-A313-2D9C88477A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9344" y="3573016"/>
            <a:ext cx="1728192" cy="17281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箭头: 右 4">
            <a:extLst>
              <a:ext uri="{FF2B5EF4-FFF2-40B4-BE49-F238E27FC236}">
                <a16:creationId xmlns:a16="http://schemas.microsoft.com/office/drawing/2014/main" id="{2E98F8F2-FD36-4DEA-B08E-EF2BEBBF0160}"/>
              </a:ext>
            </a:extLst>
          </p:cNvPr>
          <p:cNvSpPr/>
          <p:nvPr/>
        </p:nvSpPr>
        <p:spPr>
          <a:xfrm rot="9826791">
            <a:off x="6335586" y="4571990"/>
            <a:ext cx="1602034" cy="847212"/>
          </a:xfrm>
          <a:prstGeom prst="rightArrow">
            <a:avLst/>
          </a:prstGeom>
          <a:solidFill>
            <a:schemeClr val="bg1"/>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8055423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052737"/>
            <a:ext cx="8915400" cy="2917487"/>
          </a:xfrm>
        </p:spPr>
        <p:txBody>
          <a:bodyPr/>
          <a:lstStyle/>
          <a:p>
            <a:r>
              <a:rPr lang="zh-CN" altLang="en-US" dirty="0">
                <a:cs typeface="+mn-ea"/>
                <a:sym typeface="+mn-lt"/>
              </a:rPr>
              <a:t>逆向工程 </a:t>
            </a:r>
            <a:r>
              <a:rPr lang="en-US" altLang="zh-CN" dirty="0">
                <a:solidFill>
                  <a:schemeClr val="bg1">
                    <a:lumMod val="75000"/>
                  </a:schemeClr>
                </a:solidFill>
                <a:cs typeface="+mn-ea"/>
                <a:sym typeface="+mn-lt"/>
              </a:rPr>
              <a:t>(</a:t>
            </a:r>
            <a:r>
              <a:rPr lang="zh-CN" altLang="en-US" dirty="0">
                <a:solidFill>
                  <a:schemeClr val="bg1">
                    <a:lumMod val="75000"/>
                  </a:schemeClr>
                </a:solidFill>
                <a:cs typeface="+mn-ea"/>
                <a:sym typeface="+mn-lt"/>
              </a:rPr>
              <a:t>程序开发基本知识回顾</a:t>
            </a:r>
            <a:r>
              <a:rPr lang="en-US" altLang="zh-CN" dirty="0">
                <a:solidFill>
                  <a:schemeClr val="bg1">
                    <a:lumMod val="75000"/>
                  </a:schemeClr>
                </a:solidFill>
                <a:cs typeface="+mn-ea"/>
                <a:sym typeface="+mn-lt"/>
              </a:rPr>
              <a:t>)</a:t>
            </a:r>
            <a:endParaRPr lang="en-US" altLang="zh-CN" dirty="0">
              <a:cs typeface="+mn-ea"/>
              <a:sym typeface="+mn-lt"/>
            </a:endParaRPr>
          </a:p>
          <a:p>
            <a:pPr lvl="1"/>
            <a:r>
              <a:rPr lang="zh-CN" altLang="en-US" dirty="0">
                <a:cs typeface="+mn-ea"/>
                <a:sym typeface="+mn-lt"/>
              </a:rPr>
              <a:t>可执行文件</a:t>
            </a:r>
            <a:r>
              <a:rPr lang="en-US" altLang="zh-CN" dirty="0">
                <a:cs typeface="+mn-ea"/>
                <a:sym typeface="+mn-lt"/>
              </a:rPr>
              <a:t>(“.exe”)</a:t>
            </a:r>
            <a:r>
              <a:rPr lang="zh-CN" altLang="en-US" dirty="0">
                <a:cs typeface="+mn-ea"/>
                <a:sym typeface="+mn-lt"/>
              </a:rPr>
              <a:t>生成（</a:t>
            </a:r>
            <a:r>
              <a:rPr lang="en-US" altLang="zh-CN" dirty="0" err="1">
                <a:cs typeface="+mn-ea"/>
                <a:sym typeface="+mn-lt"/>
              </a:rPr>
              <a:t>gcc</a:t>
            </a:r>
            <a:r>
              <a:rPr lang="en-US" altLang="zh-CN" dirty="0">
                <a:cs typeface="+mn-ea"/>
                <a:sym typeface="+mn-lt"/>
              </a:rPr>
              <a:t>/</a:t>
            </a:r>
            <a:r>
              <a:rPr lang="en-US" altLang="zh-CN" dirty="0">
                <a:solidFill>
                  <a:srgbClr val="FF0000"/>
                </a:solidFill>
                <a:cs typeface="+mn-ea"/>
                <a:sym typeface="+mn-lt"/>
              </a:rPr>
              <a:t>g++</a:t>
            </a:r>
            <a:r>
              <a:rPr lang="zh-CN" altLang="en-US" dirty="0">
                <a:cs typeface="+mn-ea"/>
                <a:sym typeface="+mn-lt"/>
              </a:rPr>
              <a:t>）</a:t>
            </a:r>
          </a:p>
        </p:txBody>
      </p:sp>
      <p:pic>
        <p:nvPicPr>
          <p:cNvPr id="16" name="图片 15">
            <a:extLst>
              <a:ext uri="{FF2B5EF4-FFF2-40B4-BE49-F238E27FC236}">
                <a16:creationId xmlns:a16="http://schemas.microsoft.com/office/drawing/2014/main" id="{94BF779A-3F48-45F5-B0F4-73A5CAC4AF70}"/>
              </a:ext>
            </a:extLst>
          </p:cNvPr>
          <p:cNvPicPr>
            <a:picLocks noChangeAspect="1"/>
          </p:cNvPicPr>
          <p:nvPr/>
        </p:nvPicPr>
        <p:blipFill>
          <a:blip r:embed="rId3"/>
          <a:stretch>
            <a:fillRect/>
          </a:stretch>
        </p:blipFill>
        <p:spPr>
          <a:xfrm>
            <a:off x="1031962" y="2204864"/>
            <a:ext cx="5544616" cy="2099217"/>
          </a:xfrm>
          <a:prstGeom prst="rect">
            <a:avLst/>
          </a:prstGeom>
        </p:spPr>
      </p:pic>
      <p:cxnSp>
        <p:nvCxnSpPr>
          <p:cNvPr id="25" name="直接箭头连接符 24">
            <a:extLst>
              <a:ext uri="{FF2B5EF4-FFF2-40B4-BE49-F238E27FC236}">
                <a16:creationId xmlns:a16="http://schemas.microsoft.com/office/drawing/2014/main" id="{69F15F96-847B-4698-BAAC-2B6E8D20F895}"/>
              </a:ext>
            </a:extLst>
          </p:cNvPr>
          <p:cNvCxnSpPr/>
          <p:nvPr/>
        </p:nvCxnSpPr>
        <p:spPr>
          <a:xfrm>
            <a:off x="3440832" y="2924944"/>
            <a:ext cx="3600400" cy="936104"/>
          </a:xfrm>
          <a:prstGeom prst="straightConnector1">
            <a:avLst/>
          </a:prstGeom>
          <a:ln>
            <a:solidFill>
              <a:srgbClr val="FF0000"/>
            </a:solidFill>
            <a:prstDash val="dash"/>
            <a:tailEnd type="triangle"/>
          </a:ln>
          <a:effectLst>
            <a:outerShdw blurRad="50800" dist="38100" dir="2700000" algn="tl" rotWithShape="0">
              <a:prstClr val="black">
                <a:alpha val="40000"/>
              </a:prstClr>
            </a:outerShdw>
          </a:effectLst>
        </p:spPr>
        <p:style>
          <a:lnRef idx="2">
            <a:schemeClr val="accent2"/>
          </a:lnRef>
          <a:fillRef idx="0">
            <a:schemeClr val="accent2"/>
          </a:fillRef>
          <a:effectRef idx="1">
            <a:schemeClr val="accent2"/>
          </a:effectRef>
          <a:fontRef idx="minor">
            <a:schemeClr val="tx1"/>
          </a:fontRef>
        </p:style>
      </p:cxnSp>
      <p:grpSp>
        <p:nvGrpSpPr>
          <p:cNvPr id="48" name="组合 47">
            <a:extLst>
              <a:ext uri="{FF2B5EF4-FFF2-40B4-BE49-F238E27FC236}">
                <a16:creationId xmlns:a16="http://schemas.microsoft.com/office/drawing/2014/main" id="{0EBF4030-A53E-403E-98EC-7272F6488398}"/>
              </a:ext>
            </a:extLst>
          </p:cNvPr>
          <p:cNvGrpSpPr/>
          <p:nvPr/>
        </p:nvGrpSpPr>
        <p:grpSpPr>
          <a:xfrm>
            <a:off x="6969225" y="1688729"/>
            <a:ext cx="2936776" cy="2611875"/>
            <a:chOff x="6969225" y="1688729"/>
            <a:chExt cx="2936776" cy="2611875"/>
          </a:xfrm>
        </p:grpSpPr>
        <p:grpSp>
          <p:nvGrpSpPr>
            <p:cNvPr id="26" name="组合 25">
              <a:extLst>
                <a:ext uri="{FF2B5EF4-FFF2-40B4-BE49-F238E27FC236}">
                  <a16:creationId xmlns:a16="http://schemas.microsoft.com/office/drawing/2014/main" id="{37E31A0D-A91A-44E1-A485-56DC8D07CC95}"/>
                </a:ext>
              </a:extLst>
            </p:cNvPr>
            <p:cNvGrpSpPr/>
            <p:nvPr/>
          </p:nvGrpSpPr>
          <p:grpSpPr>
            <a:xfrm>
              <a:off x="7077358" y="2701279"/>
              <a:ext cx="2719801" cy="1599325"/>
              <a:chOff x="7077358" y="2701279"/>
              <a:chExt cx="2719801" cy="1599325"/>
            </a:xfrm>
          </p:grpSpPr>
          <p:pic>
            <p:nvPicPr>
              <p:cNvPr id="18" name="图片 17">
                <a:extLst>
                  <a:ext uri="{FF2B5EF4-FFF2-40B4-BE49-F238E27FC236}">
                    <a16:creationId xmlns:a16="http://schemas.microsoft.com/office/drawing/2014/main" id="{53A3266B-8DB9-41BA-8D39-FC49632F19D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077358" y="2701279"/>
                <a:ext cx="1908090" cy="1318727"/>
              </a:xfrm>
              <a:prstGeom prst="rect">
                <a:avLst/>
              </a:prstGeom>
            </p:spPr>
          </p:pic>
          <p:sp>
            <p:nvSpPr>
              <p:cNvPr id="21" name="文本框 20">
                <a:extLst>
                  <a:ext uri="{FF2B5EF4-FFF2-40B4-BE49-F238E27FC236}">
                    <a16:creationId xmlns:a16="http://schemas.microsoft.com/office/drawing/2014/main" id="{831C3C78-A93A-432F-9581-3F3EF1CA758A}"/>
                  </a:ext>
                </a:extLst>
              </p:cNvPr>
              <p:cNvSpPr txBox="1"/>
              <p:nvPr/>
            </p:nvSpPr>
            <p:spPr>
              <a:xfrm>
                <a:off x="7077358" y="4069772"/>
                <a:ext cx="2719801" cy="230832"/>
              </a:xfrm>
              <a:prstGeom prst="rect">
                <a:avLst/>
              </a:prstGeom>
              <a:solidFill>
                <a:schemeClr val="bg1">
                  <a:lumMod val="95000"/>
                </a:schemeClr>
              </a:solidFill>
            </p:spPr>
            <p:txBody>
              <a:bodyPr wrap="square">
                <a:spAutoFit/>
              </a:bodyPr>
              <a:lstStyle/>
              <a:p>
                <a:r>
                  <a:rPr lang="zh-CN" altLang="en-US" sz="900" dirty="0">
                    <a:solidFill>
                      <a:schemeClr val="bg1">
                        <a:lumMod val="50000"/>
                      </a:schemeClr>
                    </a:solidFill>
                    <a:cs typeface="+mn-ea"/>
                    <a:sym typeface="+mn-lt"/>
                  </a:rPr>
                  <a:t>https://www.codeblocks.org/downloads/binaries/ </a:t>
                </a:r>
              </a:p>
            </p:txBody>
          </p:sp>
          <p:pic>
            <p:nvPicPr>
              <p:cNvPr id="22" name="图片 21">
                <a:extLst>
                  <a:ext uri="{FF2B5EF4-FFF2-40B4-BE49-F238E27FC236}">
                    <a16:creationId xmlns:a16="http://schemas.microsoft.com/office/drawing/2014/main" id="{3A64BE25-D657-424D-A47E-96FC203AB993}"/>
                  </a:ext>
                </a:extLst>
              </p:cNvPr>
              <p:cNvPicPr>
                <a:picLocks noChangeAspect="1"/>
              </p:cNvPicPr>
              <p:nvPr/>
            </p:nvPicPr>
            <p:blipFill>
              <a:blip r:embed="rId5"/>
              <a:stretch>
                <a:fillRect/>
              </a:stretch>
            </p:blipFill>
            <p:spPr>
              <a:xfrm>
                <a:off x="9170805" y="3097033"/>
                <a:ext cx="621863" cy="602289"/>
              </a:xfrm>
              <a:prstGeom prst="rect">
                <a:avLst/>
              </a:prstGeom>
            </p:spPr>
          </p:pic>
        </p:grpSp>
        <p:sp>
          <p:nvSpPr>
            <p:cNvPr id="27" name="文本框 26">
              <a:extLst>
                <a:ext uri="{FF2B5EF4-FFF2-40B4-BE49-F238E27FC236}">
                  <a16:creationId xmlns:a16="http://schemas.microsoft.com/office/drawing/2014/main" id="{84F507F2-52C1-4116-9427-A4E9F9871874}"/>
                </a:ext>
              </a:extLst>
            </p:cNvPr>
            <p:cNvSpPr txBox="1"/>
            <p:nvPr/>
          </p:nvSpPr>
          <p:spPr>
            <a:xfrm>
              <a:off x="6969225" y="1688729"/>
              <a:ext cx="2936776" cy="1200329"/>
            </a:xfrm>
            <a:prstGeom prst="rect">
              <a:avLst/>
            </a:prstGeom>
            <a:solidFill>
              <a:schemeClr val="bg1">
                <a:lumMod val="85000"/>
              </a:schemeClr>
            </a:solidFill>
          </p:spPr>
          <p:txBody>
            <a:bodyPr wrap="square" rtlCol="0">
              <a:spAutoFit/>
            </a:bodyPr>
            <a:lstStyle/>
            <a:p>
              <a:pPr algn="just"/>
              <a:r>
                <a:rPr lang="zh-CN" altLang="en-US" dirty="0">
                  <a:cs typeface="+mn-ea"/>
                  <a:sym typeface="+mn-lt"/>
                </a:rPr>
                <a:t>自带</a:t>
              </a:r>
              <a:r>
                <a:rPr lang="en-US" altLang="zh-CN" dirty="0">
                  <a:cs typeface="+mn-ea"/>
                  <a:sym typeface="+mn-lt"/>
                </a:rPr>
                <a:t>C/C++</a:t>
              </a:r>
              <a:r>
                <a:rPr lang="zh-CN" altLang="en-US" dirty="0">
                  <a:cs typeface="+mn-ea"/>
                  <a:sym typeface="+mn-lt"/>
                </a:rPr>
                <a:t>跨平台的</a:t>
              </a:r>
              <a:r>
                <a:rPr lang="en-US" altLang="zh-CN" dirty="0">
                  <a:cs typeface="+mn-ea"/>
                  <a:sym typeface="+mn-lt"/>
                </a:rPr>
                <a:t>MinGW </a:t>
              </a:r>
              <a:r>
                <a:rPr lang="zh-CN" altLang="en-US" dirty="0">
                  <a:cs typeface="+mn-ea"/>
                  <a:sym typeface="+mn-lt"/>
                </a:rPr>
                <a:t>开发环境</a:t>
              </a:r>
              <a:r>
                <a:rPr lang="en-US" altLang="zh-CN" dirty="0">
                  <a:cs typeface="+mn-ea"/>
                  <a:sym typeface="+mn-lt"/>
                </a:rPr>
                <a:t>: </a:t>
              </a:r>
              <a:r>
                <a:rPr lang="zh-CN" altLang="en-US" dirty="0">
                  <a:cs typeface="+mn-ea"/>
                  <a:sym typeface="+mn-lt"/>
                </a:rPr>
                <a:t>包含 </a:t>
              </a:r>
              <a:r>
                <a:rPr lang="en-US" altLang="zh-CN" b="1" dirty="0" err="1">
                  <a:cs typeface="+mn-ea"/>
                  <a:sym typeface="+mn-lt"/>
                </a:rPr>
                <a:t>gcc</a:t>
              </a:r>
              <a:r>
                <a:rPr lang="en-US" altLang="zh-CN" b="1" dirty="0">
                  <a:cs typeface="+mn-ea"/>
                  <a:sym typeface="+mn-lt"/>
                </a:rPr>
                <a:t>/</a:t>
              </a:r>
              <a:r>
                <a:rPr lang="en-US" altLang="zh-CN" b="1" dirty="0">
                  <a:solidFill>
                    <a:srgbClr val="FC0A0A"/>
                  </a:solidFill>
                  <a:cs typeface="+mn-ea"/>
                  <a:sym typeface="+mn-lt"/>
                </a:rPr>
                <a:t>g++ </a:t>
              </a:r>
              <a:r>
                <a:rPr lang="zh-CN" altLang="en-US" dirty="0">
                  <a:cs typeface="+mn-ea"/>
                  <a:sym typeface="+mn-lt"/>
                </a:rPr>
                <a:t>编译器和 </a:t>
              </a:r>
              <a:r>
                <a:rPr lang="en-US" altLang="zh-CN" b="1" dirty="0" err="1">
                  <a:solidFill>
                    <a:srgbClr val="3333FF"/>
                  </a:solidFill>
                  <a:cs typeface="+mn-ea"/>
                  <a:sym typeface="+mn-lt"/>
                </a:rPr>
                <a:t>gdb</a:t>
              </a:r>
              <a:r>
                <a:rPr lang="en-US" altLang="zh-CN" b="1" dirty="0">
                  <a:solidFill>
                    <a:srgbClr val="3333FF"/>
                  </a:solidFill>
                  <a:cs typeface="+mn-ea"/>
                  <a:sym typeface="+mn-lt"/>
                </a:rPr>
                <a:t> </a:t>
              </a:r>
              <a:r>
                <a:rPr lang="zh-CN" altLang="en-US" dirty="0">
                  <a:cs typeface="+mn-ea"/>
                  <a:sym typeface="+mn-lt"/>
                </a:rPr>
                <a:t>调试器</a:t>
              </a:r>
            </a:p>
          </p:txBody>
        </p:sp>
      </p:grpSp>
      <p:grpSp>
        <p:nvGrpSpPr>
          <p:cNvPr id="49" name="组合 48">
            <a:extLst>
              <a:ext uri="{FF2B5EF4-FFF2-40B4-BE49-F238E27FC236}">
                <a16:creationId xmlns:a16="http://schemas.microsoft.com/office/drawing/2014/main" id="{D68D31E3-C2D5-4EEF-9CCE-847B009FE0DE}"/>
              </a:ext>
            </a:extLst>
          </p:cNvPr>
          <p:cNvGrpSpPr/>
          <p:nvPr/>
        </p:nvGrpSpPr>
        <p:grpSpPr>
          <a:xfrm>
            <a:off x="1031962" y="4812283"/>
            <a:ext cx="2285700" cy="2045096"/>
            <a:chOff x="1031962" y="4812283"/>
            <a:chExt cx="2285700" cy="2045096"/>
          </a:xfrm>
        </p:grpSpPr>
        <p:pic>
          <p:nvPicPr>
            <p:cNvPr id="29" name="图片 28">
              <a:extLst>
                <a:ext uri="{FF2B5EF4-FFF2-40B4-BE49-F238E27FC236}">
                  <a16:creationId xmlns:a16="http://schemas.microsoft.com/office/drawing/2014/main" id="{4F5464BB-1FD3-44E0-9C6C-B28337093946}"/>
                </a:ext>
              </a:extLst>
            </p:cNvPr>
            <p:cNvPicPr>
              <a:picLocks noChangeAspect="1"/>
            </p:cNvPicPr>
            <p:nvPr/>
          </p:nvPicPr>
          <p:blipFill>
            <a:blip r:embed="rId6"/>
            <a:stretch>
              <a:fillRect/>
            </a:stretch>
          </p:blipFill>
          <p:spPr>
            <a:xfrm>
              <a:off x="1031962" y="4812283"/>
              <a:ext cx="2285700" cy="1649044"/>
            </a:xfrm>
            <a:prstGeom prst="rect">
              <a:avLst/>
            </a:prstGeom>
          </p:spPr>
        </p:pic>
        <p:sp>
          <p:nvSpPr>
            <p:cNvPr id="36" name="文本框 35">
              <a:extLst>
                <a:ext uri="{FF2B5EF4-FFF2-40B4-BE49-F238E27FC236}">
                  <a16:creationId xmlns:a16="http://schemas.microsoft.com/office/drawing/2014/main" id="{C466F3F8-6900-4D5D-BFEB-5210DAB804DD}"/>
                </a:ext>
              </a:extLst>
            </p:cNvPr>
            <p:cNvSpPr txBox="1"/>
            <p:nvPr/>
          </p:nvSpPr>
          <p:spPr>
            <a:xfrm>
              <a:off x="1851646" y="6488047"/>
              <a:ext cx="646331" cy="369332"/>
            </a:xfrm>
            <a:prstGeom prst="rect">
              <a:avLst/>
            </a:prstGeom>
            <a:noFill/>
          </p:spPr>
          <p:txBody>
            <a:bodyPr wrap="none" rtlCol="0">
              <a:spAutoFit/>
            </a:bodyPr>
            <a:lstStyle/>
            <a:p>
              <a:r>
                <a:rPr lang="zh-CN" altLang="en-US" dirty="0">
                  <a:cs typeface="+mn-ea"/>
                  <a:sym typeface="+mn-lt"/>
                </a:rPr>
                <a:t>源码</a:t>
              </a:r>
            </a:p>
          </p:txBody>
        </p:sp>
      </p:grpSp>
      <p:grpSp>
        <p:nvGrpSpPr>
          <p:cNvPr id="37" name="组合 36">
            <a:extLst>
              <a:ext uri="{FF2B5EF4-FFF2-40B4-BE49-F238E27FC236}">
                <a16:creationId xmlns:a16="http://schemas.microsoft.com/office/drawing/2014/main" id="{C128825C-6DEB-4A63-ABE7-12EF030DC21B}"/>
              </a:ext>
            </a:extLst>
          </p:cNvPr>
          <p:cNvGrpSpPr/>
          <p:nvPr/>
        </p:nvGrpSpPr>
        <p:grpSpPr>
          <a:xfrm>
            <a:off x="3512839" y="4804367"/>
            <a:ext cx="1944217" cy="2028143"/>
            <a:chOff x="3512839" y="4804367"/>
            <a:chExt cx="1944217" cy="2028143"/>
          </a:xfrm>
        </p:grpSpPr>
        <p:pic>
          <p:nvPicPr>
            <p:cNvPr id="31" name="图片 30">
              <a:extLst>
                <a:ext uri="{FF2B5EF4-FFF2-40B4-BE49-F238E27FC236}">
                  <a16:creationId xmlns:a16="http://schemas.microsoft.com/office/drawing/2014/main" id="{A45EB217-B96D-4C8D-93FE-EE3F4A460EB2}"/>
                </a:ext>
              </a:extLst>
            </p:cNvPr>
            <p:cNvPicPr>
              <a:picLocks noChangeAspect="1"/>
            </p:cNvPicPr>
            <p:nvPr/>
          </p:nvPicPr>
          <p:blipFill>
            <a:blip r:embed="rId7"/>
            <a:stretch>
              <a:fillRect/>
            </a:stretch>
          </p:blipFill>
          <p:spPr>
            <a:xfrm>
              <a:off x="3512839" y="4804367"/>
              <a:ext cx="1944217" cy="1664876"/>
            </a:xfrm>
            <a:prstGeom prst="rect">
              <a:avLst/>
            </a:prstGeom>
          </p:spPr>
        </p:pic>
        <p:sp>
          <p:nvSpPr>
            <p:cNvPr id="38" name="文本框 37">
              <a:extLst>
                <a:ext uri="{FF2B5EF4-FFF2-40B4-BE49-F238E27FC236}">
                  <a16:creationId xmlns:a16="http://schemas.microsoft.com/office/drawing/2014/main" id="{53C950B0-31F7-4D78-985F-25775C054310}"/>
                </a:ext>
              </a:extLst>
            </p:cNvPr>
            <p:cNvSpPr txBox="1"/>
            <p:nvPr/>
          </p:nvSpPr>
          <p:spPr>
            <a:xfrm>
              <a:off x="3740919" y="6463178"/>
              <a:ext cx="1531188" cy="369332"/>
            </a:xfrm>
            <a:prstGeom prst="rect">
              <a:avLst/>
            </a:prstGeom>
            <a:noFill/>
          </p:spPr>
          <p:txBody>
            <a:bodyPr wrap="none" rtlCol="0">
              <a:spAutoFit/>
            </a:bodyPr>
            <a:lstStyle/>
            <a:p>
              <a:r>
                <a:rPr lang="en-US" altLang="zh-CN" dirty="0" err="1">
                  <a:cs typeface="+mn-ea"/>
                  <a:sym typeface="+mn-lt"/>
                </a:rPr>
                <a:t>gcc</a:t>
              </a:r>
              <a:r>
                <a:rPr lang="en-US" altLang="zh-CN" dirty="0">
                  <a:cs typeface="+mn-ea"/>
                  <a:sym typeface="+mn-lt"/>
                </a:rPr>
                <a:t> </a:t>
              </a:r>
              <a:r>
                <a:rPr lang="zh-CN" altLang="en-US" dirty="0">
                  <a:cs typeface="+mn-ea"/>
                  <a:sym typeface="+mn-lt"/>
                </a:rPr>
                <a:t>一步编译</a:t>
              </a:r>
            </a:p>
          </p:txBody>
        </p:sp>
      </p:grpSp>
      <p:grpSp>
        <p:nvGrpSpPr>
          <p:cNvPr id="41" name="组合 40">
            <a:extLst>
              <a:ext uri="{FF2B5EF4-FFF2-40B4-BE49-F238E27FC236}">
                <a16:creationId xmlns:a16="http://schemas.microsoft.com/office/drawing/2014/main" id="{D555105E-0D0A-4073-BD45-1948FE03A7E2}"/>
              </a:ext>
            </a:extLst>
          </p:cNvPr>
          <p:cNvGrpSpPr/>
          <p:nvPr/>
        </p:nvGrpSpPr>
        <p:grpSpPr>
          <a:xfrm>
            <a:off x="5745088" y="4804366"/>
            <a:ext cx="1942980" cy="2026293"/>
            <a:chOff x="5605088" y="4804366"/>
            <a:chExt cx="1942980" cy="2026293"/>
          </a:xfrm>
        </p:grpSpPr>
        <p:pic>
          <p:nvPicPr>
            <p:cNvPr id="33" name="图片 32">
              <a:extLst>
                <a:ext uri="{FF2B5EF4-FFF2-40B4-BE49-F238E27FC236}">
                  <a16:creationId xmlns:a16="http://schemas.microsoft.com/office/drawing/2014/main" id="{E05EABC2-185B-4782-80D0-DF8EC93E167E}"/>
                </a:ext>
              </a:extLst>
            </p:cNvPr>
            <p:cNvPicPr>
              <a:picLocks noChangeAspect="1"/>
            </p:cNvPicPr>
            <p:nvPr/>
          </p:nvPicPr>
          <p:blipFill>
            <a:blip r:embed="rId8"/>
            <a:stretch>
              <a:fillRect/>
            </a:stretch>
          </p:blipFill>
          <p:spPr>
            <a:xfrm>
              <a:off x="5605088" y="4804366"/>
              <a:ext cx="1942980" cy="1664875"/>
            </a:xfrm>
            <a:prstGeom prst="rect">
              <a:avLst/>
            </a:prstGeom>
          </p:spPr>
        </p:pic>
        <p:sp>
          <p:nvSpPr>
            <p:cNvPr id="39" name="文本框 38">
              <a:extLst>
                <a:ext uri="{FF2B5EF4-FFF2-40B4-BE49-F238E27FC236}">
                  <a16:creationId xmlns:a16="http://schemas.microsoft.com/office/drawing/2014/main" id="{8CD5F05A-82F6-47E1-9A7E-8F61D7EE06E8}"/>
                </a:ext>
              </a:extLst>
            </p:cNvPr>
            <p:cNvSpPr txBox="1"/>
            <p:nvPr/>
          </p:nvSpPr>
          <p:spPr>
            <a:xfrm>
              <a:off x="5822469" y="6461327"/>
              <a:ext cx="1569660" cy="369332"/>
            </a:xfrm>
            <a:prstGeom prst="rect">
              <a:avLst/>
            </a:prstGeom>
            <a:noFill/>
          </p:spPr>
          <p:txBody>
            <a:bodyPr wrap="none" rtlCol="0">
              <a:spAutoFit/>
            </a:bodyPr>
            <a:lstStyle/>
            <a:p>
              <a:r>
                <a:rPr lang="en-US" altLang="zh-CN" dirty="0">
                  <a:solidFill>
                    <a:srgbClr val="FF0000"/>
                  </a:solidFill>
                  <a:cs typeface="+mn-ea"/>
                  <a:sym typeface="+mn-lt"/>
                </a:rPr>
                <a:t>g++</a:t>
              </a:r>
              <a:r>
                <a:rPr lang="en-US" altLang="zh-CN" dirty="0">
                  <a:cs typeface="+mn-ea"/>
                  <a:sym typeface="+mn-lt"/>
                </a:rPr>
                <a:t> </a:t>
              </a:r>
              <a:r>
                <a:rPr lang="zh-CN" altLang="en-US" dirty="0">
                  <a:cs typeface="+mn-ea"/>
                  <a:sym typeface="+mn-lt"/>
                </a:rPr>
                <a:t>一步编译</a:t>
              </a:r>
            </a:p>
          </p:txBody>
        </p:sp>
      </p:grpSp>
      <p:grpSp>
        <p:nvGrpSpPr>
          <p:cNvPr id="42" name="组合 41">
            <a:extLst>
              <a:ext uri="{FF2B5EF4-FFF2-40B4-BE49-F238E27FC236}">
                <a16:creationId xmlns:a16="http://schemas.microsoft.com/office/drawing/2014/main" id="{DE76AD21-1B3E-4EFB-B01F-C583CF69BA29}"/>
              </a:ext>
            </a:extLst>
          </p:cNvPr>
          <p:cNvGrpSpPr/>
          <p:nvPr/>
        </p:nvGrpSpPr>
        <p:grpSpPr>
          <a:xfrm>
            <a:off x="7942389" y="4819515"/>
            <a:ext cx="1880255" cy="2011144"/>
            <a:chOff x="7977336" y="4819515"/>
            <a:chExt cx="1880255" cy="2011144"/>
          </a:xfrm>
        </p:grpSpPr>
        <p:pic>
          <p:nvPicPr>
            <p:cNvPr id="35" name="图片 34">
              <a:extLst>
                <a:ext uri="{FF2B5EF4-FFF2-40B4-BE49-F238E27FC236}">
                  <a16:creationId xmlns:a16="http://schemas.microsoft.com/office/drawing/2014/main" id="{6B587FF0-0486-4DBD-8F74-A199A75A64C5}"/>
                </a:ext>
              </a:extLst>
            </p:cNvPr>
            <p:cNvPicPr>
              <a:picLocks noChangeAspect="1"/>
            </p:cNvPicPr>
            <p:nvPr/>
          </p:nvPicPr>
          <p:blipFill>
            <a:blip r:embed="rId9"/>
            <a:stretch>
              <a:fillRect/>
            </a:stretch>
          </p:blipFill>
          <p:spPr>
            <a:xfrm>
              <a:off x="7977336" y="4819515"/>
              <a:ext cx="1880255" cy="1649726"/>
            </a:xfrm>
            <a:prstGeom prst="rect">
              <a:avLst/>
            </a:prstGeom>
          </p:spPr>
        </p:pic>
        <p:sp>
          <p:nvSpPr>
            <p:cNvPr id="40" name="文本框 39">
              <a:extLst>
                <a:ext uri="{FF2B5EF4-FFF2-40B4-BE49-F238E27FC236}">
                  <a16:creationId xmlns:a16="http://schemas.microsoft.com/office/drawing/2014/main" id="{4854B5D9-61BE-421C-8804-AF3A26A4D1B7}"/>
                </a:ext>
              </a:extLst>
            </p:cNvPr>
            <p:cNvSpPr txBox="1"/>
            <p:nvPr/>
          </p:nvSpPr>
          <p:spPr>
            <a:xfrm>
              <a:off x="8411206" y="6461327"/>
              <a:ext cx="1338828" cy="369332"/>
            </a:xfrm>
            <a:prstGeom prst="rect">
              <a:avLst/>
            </a:prstGeom>
            <a:noFill/>
          </p:spPr>
          <p:txBody>
            <a:bodyPr wrap="none" rtlCol="0">
              <a:spAutoFit/>
            </a:bodyPr>
            <a:lstStyle/>
            <a:p>
              <a:r>
                <a:rPr lang="en-US" altLang="zh-CN" dirty="0">
                  <a:solidFill>
                    <a:srgbClr val="FF0000"/>
                  </a:solidFill>
                  <a:cs typeface="+mn-ea"/>
                  <a:sym typeface="+mn-lt"/>
                </a:rPr>
                <a:t>g++ </a:t>
              </a:r>
              <a:r>
                <a:rPr lang="zh-CN" altLang="en-US" dirty="0">
                  <a:cs typeface="+mn-ea"/>
                  <a:sym typeface="+mn-lt"/>
                </a:rPr>
                <a:t>全流程</a:t>
              </a:r>
            </a:p>
          </p:txBody>
        </p:sp>
      </p:grpSp>
      <p:grpSp>
        <p:nvGrpSpPr>
          <p:cNvPr id="46" name="组合 45">
            <a:extLst>
              <a:ext uri="{FF2B5EF4-FFF2-40B4-BE49-F238E27FC236}">
                <a16:creationId xmlns:a16="http://schemas.microsoft.com/office/drawing/2014/main" id="{4441A205-1CE8-4A27-9120-1C89473601CC}"/>
              </a:ext>
            </a:extLst>
          </p:cNvPr>
          <p:cNvGrpSpPr/>
          <p:nvPr/>
        </p:nvGrpSpPr>
        <p:grpSpPr>
          <a:xfrm>
            <a:off x="920552" y="4437112"/>
            <a:ext cx="8928992" cy="253192"/>
            <a:chOff x="920552" y="4437112"/>
            <a:chExt cx="8928992" cy="253192"/>
          </a:xfrm>
        </p:grpSpPr>
        <p:cxnSp>
          <p:nvCxnSpPr>
            <p:cNvPr id="44" name="直接连接符 43">
              <a:extLst>
                <a:ext uri="{FF2B5EF4-FFF2-40B4-BE49-F238E27FC236}">
                  <a16:creationId xmlns:a16="http://schemas.microsoft.com/office/drawing/2014/main" id="{34268739-0F16-4AD4-AB94-A1CF7A27B244}"/>
                </a:ext>
              </a:extLst>
            </p:cNvPr>
            <p:cNvCxnSpPr/>
            <p:nvPr/>
          </p:nvCxnSpPr>
          <p:spPr>
            <a:xfrm>
              <a:off x="920552" y="4581128"/>
              <a:ext cx="8928992"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BE2D57DB-7139-4C1A-A57E-D7EA43947C27}"/>
                </a:ext>
              </a:extLst>
            </p:cNvPr>
            <p:cNvSpPr/>
            <p:nvPr/>
          </p:nvSpPr>
          <p:spPr>
            <a:xfrm>
              <a:off x="4555186" y="4437112"/>
              <a:ext cx="2053998" cy="253192"/>
            </a:xfrm>
            <a:prstGeom prst="rect">
              <a:avLst/>
            </a:prstGeom>
            <a:solidFill>
              <a:schemeClr val="bg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Hi, BYR @ SCSS!</a:t>
              </a:r>
              <a:endParaRPr lang="zh-CN" altLang="en-US" dirty="0">
                <a:cs typeface="+mn-ea"/>
                <a:sym typeface="+mn-lt"/>
              </a:endParaRPr>
            </a:p>
          </p:txBody>
        </p:sp>
      </p:grpSp>
      <p:sp>
        <p:nvSpPr>
          <p:cNvPr id="47" name="矩形 46">
            <a:extLst>
              <a:ext uri="{FF2B5EF4-FFF2-40B4-BE49-F238E27FC236}">
                <a16:creationId xmlns:a16="http://schemas.microsoft.com/office/drawing/2014/main" id="{6AA7C123-EFFA-4F10-9FD2-CD6ABFB71793}"/>
              </a:ext>
            </a:extLst>
          </p:cNvPr>
          <p:cNvSpPr/>
          <p:nvPr/>
        </p:nvSpPr>
        <p:spPr>
          <a:xfrm>
            <a:off x="4733546" y="5201223"/>
            <a:ext cx="471492" cy="115321"/>
          </a:xfrm>
          <a:prstGeom prst="rect">
            <a:avLst/>
          </a:prstGeom>
          <a:noFill/>
          <a:ln w="95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文本框 51">
            <a:extLst>
              <a:ext uri="{FF2B5EF4-FFF2-40B4-BE49-F238E27FC236}">
                <a16:creationId xmlns:a16="http://schemas.microsoft.com/office/drawing/2014/main" id="{A9425971-9C58-4DDA-9123-C1372A5E23C7}"/>
              </a:ext>
            </a:extLst>
          </p:cNvPr>
          <p:cNvSpPr txBox="1"/>
          <p:nvPr/>
        </p:nvSpPr>
        <p:spPr>
          <a:xfrm>
            <a:off x="8196837" y="5202393"/>
            <a:ext cx="720080" cy="261610"/>
          </a:xfrm>
          <a:prstGeom prst="rect">
            <a:avLst/>
          </a:prstGeom>
          <a:noFill/>
        </p:spPr>
        <p:txBody>
          <a:bodyPr wrap="square" rtlCol="0">
            <a:spAutoFit/>
          </a:bodyPr>
          <a:lstStyle/>
          <a:p>
            <a:r>
              <a:rPr lang="zh-CN" altLang="en-US" sz="1050" dirty="0">
                <a:solidFill>
                  <a:srgbClr val="FC0A0A"/>
                </a:solidFill>
                <a:highlight>
                  <a:srgbClr val="C0C0C0"/>
                </a:highlight>
                <a:cs typeface="+mn-ea"/>
                <a:sym typeface="+mn-lt"/>
              </a:rPr>
              <a:t>编译</a:t>
            </a:r>
          </a:p>
        </p:txBody>
      </p:sp>
      <p:sp>
        <p:nvSpPr>
          <p:cNvPr id="53" name="文本框 52">
            <a:extLst>
              <a:ext uri="{FF2B5EF4-FFF2-40B4-BE49-F238E27FC236}">
                <a16:creationId xmlns:a16="http://schemas.microsoft.com/office/drawing/2014/main" id="{49D51CDF-5C97-4704-99F0-2961486DF720}"/>
              </a:ext>
            </a:extLst>
          </p:cNvPr>
          <p:cNvSpPr txBox="1"/>
          <p:nvPr/>
        </p:nvSpPr>
        <p:spPr>
          <a:xfrm>
            <a:off x="8193360" y="4964071"/>
            <a:ext cx="720080" cy="261610"/>
          </a:xfrm>
          <a:prstGeom prst="rect">
            <a:avLst/>
          </a:prstGeom>
          <a:noFill/>
        </p:spPr>
        <p:txBody>
          <a:bodyPr wrap="square" rtlCol="0">
            <a:spAutoFit/>
          </a:bodyPr>
          <a:lstStyle/>
          <a:p>
            <a:r>
              <a:rPr lang="zh-CN" altLang="en-US" sz="1050" dirty="0">
                <a:solidFill>
                  <a:srgbClr val="FC0A0A"/>
                </a:solidFill>
                <a:highlight>
                  <a:srgbClr val="C0C0C0"/>
                </a:highlight>
                <a:cs typeface="+mn-ea"/>
                <a:sym typeface="+mn-lt"/>
              </a:rPr>
              <a:t>预处理</a:t>
            </a:r>
          </a:p>
        </p:txBody>
      </p:sp>
      <p:sp>
        <p:nvSpPr>
          <p:cNvPr id="54" name="文本框 53">
            <a:extLst>
              <a:ext uri="{FF2B5EF4-FFF2-40B4-BE49-F238E27FC236}">
                <a16:creationId xmlns:a16="http://schemas.microsoft.com/office/drawing/2014/main" id="{5BFA152E-6D8D-4096-BF88-93387FA8F1B4}"/>
              </a:ext>
            </a:extLst>
          </p:cNvPr>
          <p:cNvSpPr txBox="1"/>
          <p:nvPr/>
        </p:nvSpPr>
        <p:spPr>
          <a:xfrm>
            <a:off x="8196837" y="5416164"/>
            <a:ext cx="720080" cy="261610"/>
          </a:xfrm>
          <a:prstGeom prst="rect">
            <a:avLst/>
          </a:prstGeom>
          <a:noFill/>
        </p:spPr>
        <p:txBody>
          <a:bodyPr wrap="square" rtlCol="0">
            <a:spAutoFit/>
          </a:bodyPr>
          <a:lstStyle/>
          <a:p>
            <a:r>
              <a:rPr lang="zh-CN" altLang="en-US" sz="1050" dirty="0">
                <a:solidFill>
                  <a:srgbClr val="FC0A0A"/>
                </a:solidFill>
                <a:highlight>
                  <a:srgbClr val="C0C0C0"/>
                </a:highlight>
                <a:cs typeface="+mn-ea"/>
                <a:sym typeface="+mn-lt"/>
              </a:rPr>
              <a:t>汇编</a:t>
            </a:r>
          </a:p>
        </p:txBody>
      </p:sp>
      <p:sp>
        <p:nvSpPr>
          <p:cNvPr id="55" name="文本框 54">
            <a:extLst>
              <a:ext uri="{FF2B5EF4-FFF2-40B4-BE49-F238E27FC236}">
                <a16:creationId xmlns:a16="http://schemas.microsoft.com/office/drawing/2014/main" id="{5395C87B-22EC-4ABE-ACFA-15DD84F5C639}"/>
              </a:ext>
            </a:extLst>
          </p:cNvPr>
          <p:cNvSpPr txBox="1"/>
          <p:nvPr/>
        </p:nvSpPr>
        <p:spPr>
          <a:xfrm>
            <a:off x="8196837" y="5626832"/>
            <a:ext cx="720080" cy="261610"/>
          </a:xfrm>
          <a:prstGeom prst="rect">
            <a:avLst/>
          </a:prstGeom>
          <a:noFill/>
        </p:spPr>
        <p:txBody>
          <a:bodyPr wrap="square" rtlCol="0">
            <a:spAutoFit/>
          </a:bodyPr>
          <a:lstStyle/>
          <a:p>
            <a:r>
              <a:rPr lang="zh-CN" altLang="en-US" sz="1050" dirty="0">
                <a:solidFill>
                  <a:srgbClr val="FC0A0A"/>
                </a:solidFill>
                <a:highlight>
                  <a:srgbClr val="C0C0C0"/>
                </a:highlight>
                <a:cs typeface="+mn-ea"/>
                <a:sym typeface="+mn-lt"/>
              </a:rPr>
              <a:t>链接</a:t>
            </a:r>
          </a:p>
        </p:txBody>
      </p:sp>
      <p:sp>
        <p:nvSpPr>
          <p:cNvPr id="32" name="矩形 31">
            <a:extLst>
              <a:ext uri="{FF2B5EF4-FFF2-40B4-BE49-F238E27FC236}">
                <a16:creationId xmlns:a16="http://schemas.microsoft.com/office/drawing/2014/main" id="{16212F21-5991-48B6-A57A-91DB255D7509}"/>
              </a:ext>
            </a:extLst>
          </p:cNvPr>
          <p:cNvSpPr/>
          <p:nvPr/>
        </p:nvSpPr>
        <p:spPr>
          <a:xfrm>
            <a:off x="9129155" y="5390455"/>
            <a:ext cx="610276" cy="115321"/>
          </a:xfrm>
          <a:prstGeom prst="rect">
            <a:avLst/>
          </a:prstGeom>
          <a:noFill/>
          <a:ln w="95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a:extLst>
              <a:ext uri="{FF2B5EF4-FFF2-40B4-BE49-F238E27FC236}">
                <a16:creationId xmlns:a16="http://schemas.microsoft.com/office/drawing/2014/main" id="{D52A2D96-BDDE-4F1B-B49A-F12825BE5D1A}"/>
              </a:ext>
            </a:extLst>
          </p:cNvPr>
          <p:cNvSpPr txBox="1"/>
          <p:nvPr/>
        </p:nvSpPr>
        <p:spPr>
          <a:xfrm>
            <a:off x="5490923" y="6477045"/>
            <a:ext cx="2448272" cy="369332"/>
          </a:xfrm>
          <a:prstGeom prst="rect">
            <a:avLst/>
          </a:prstGeom>
          <a:solidFill>
            <a:schemeClr val="bg1">
              <a:lumMod val="95000"/>
            </a:schemeClr>
          </a:solidFill>
        </p:spPr>
        <p:txBody>
          <a:bodyPr wrap="square" rtlCol="0">
            <a:spAutoFit/>
          </a:bodyPr>
          <a:lstStyle/>
          <a:p>
            <a:pPr algn="ctr"/>
            <a:r>
              <a:rPr lang="en-US" altLang="zh-CN" dirty="0">
                <a:solidFill>
                  <a:srgbClr val="FF0000"/>
                </a:solidFill>
                <a:cs typeface="+mn-ea"/>
                <a:sym typeface="+mn-lt"/>
              </a:rPr>
              <a:t>g++ </a:t>
            </a:r>
            <a:r>
              <a:rPr lang="zh-CN" altLang="en-US" dirty="0">
                <a:cs typeface="+mn-ea"/>
                <a:sym typeface="+mn-lt"/>
              </a:rPr>
              <a:t>选项 </a:t>
            </a:r>
            <a:r>
              <a:rPr lang="en-US" altLang="zh-CN" dirty="0" err="1">
                <a:highlight>
                  <a:srgbClr val="FFFF00"/>
                </a:highlight>
                <a:cs typeface="+mn-ea"/>
                <a:sym typeface="+mn-lt"/>
              </a:rPr>
              <a:t>src</a:t>
            </a:r>
            <a:r>
              <a:rPr lang="en-US" altLang="zh-CN" dirty="0">
                <a:cs typeface="+mn-ea"/>
                <a:sym typeface="+mn-lt"/>
              </a:rPr>
              <a:t> –o </a:t>
            </a:r>
            <a:r>
              <a:rPr lang="en-US" altLang="zh-CN" dirty="0">
                <a:highlight>
                  <a:srgbClr val="FFFF00"/>
                </a:highlight>
                <a:cs typeface="+mn-ea"/>
                <a:sym typeface="+mn-lt"/>
              </a:rPr>
              <a:t>target</a:t>
            </a:r>
            <a:endParaRPr lang="zh-CN" altLang="en-US" dirty="0">
              <a:highlight>
                <a:srgbClr val="FFFF00"/>
              </a:highlight>
              <a:cs typeface="+mn-ea"/>
              <a:sym typeface="+mn-lt"/>
            </a:endParaRPr>
          </a:p>
        </p:txBody>
      </p:sp>
    </p:spTree>
    <p:extLst>
      <p:ext uri="{BB962C8B-B14F-4D97-AF65-F5344CB8AC3E}">
        <p14:creationId xmlns:p14="http://schemas.microsoft.com/office/powerpoint/2010/main" val="40685876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500"/>
                            </p:stCondLst>
                            <p:childTnLst>
                              <p:par>
                                <p:cTn id="15" presetID="14" presetClass="entr" presetSubtype="1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randombar(horizontal)">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circle(in)">
                                      <p:cBhvr>
                                        <p:cTn id="22" dur="2000"/>
                                        <p:tgtEl>
                                          <p:spTgt spid="46"/>
                                        </p:tgtEl>
                                      </p:cBhvr>
                                    </p:animEffect>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randombar(horizontal)">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1000"/>
                                        <p:tgtEl>
                                          <p:spTgt spid="37"/>
                                        </p:tgtEl>
                                      </p:cBhvr>
                                    </p:animEffect>
                                    <p:anim calcmode="lin" valueType="num">
                                      <p:cBhvr>
                                        <p:cTn id="32" dur="1000" fill="hold"/>
                                        <p:tgtEl>
                                          <p:spTgt spid="37"/>
                                        </p:tgtEl>
                                        <p:attrNameLst>
                                          <p:attrName>ppt_x</p:attrName>
                                        </p:attrNameLst>
                                      </p:cBhvr>
                                      <p:tavLst>
                                        <p:tav tm="0">
                                          <p:val>
                                            <p:strVal val="#ppt_x"/>
                                          </p:val>
                                        </p:tav>
                                        <p:tav tm="100000">
                                          <p:val>
                                            <p:strVal val="#ppt_x"/>
                                          </p:val>
                                        </p:tav>
                                      </p:tavLst>
                                    </p:anim>
                                    <p:anim calcmode="lin" valueType="num">
                                      <p:cBhvr>
                                        <p:cTn id="33"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1000"/>
                                        <p:tgtEl>
                                          <p:spTgt spid="41"/>
                                        </p:tgtEl>
                                      </p:cBhvr>
                                    </p:animEffect>
                                    <p:anim calcmode="lin" valueType="num">
                                      <p:cBhvr>
                                        <p:cTn id="39" dur="1000" fill="hold"/>
                                        <p:tgtEl>
                                          <p:spTgt spid="41"/>
                                        </p:tgtEl>
                                        <p:attrNameLst>
                                          <p:attrName>ppt_x</p:attrName>
                                        </p:attrNameLst>
                                      </p:cBhvr>
                                      <p:tavLst>
                                        <p:tav tm="0">
                                          <p:val>
                                            <p:strVal val="#ppt_x"/>
                                          </p:val>
                                        </p:tav>
                                        <p:tav tm="100000">
                                          <p:val>
                                            <p:strVal val="#ppt_x"/>
                                          </p:val>
                                        </p:tav>
                                      </p:tavLst>
                                    </p:anim>
                                    <p:anim calcmode="lin" valueType="num">
                                      <p:cBhvr>
                                        <p:cTn id="4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500"/>
                                        <p:tgtEl>
                                          <p:spTgt spid="5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2000"/>
                                        <p:tgtEl>
                                          <p:spTgt spid="47"/>
                                        </p:tgtEl>
                                      </p:cBhvr>
                                    </p:animEffect>
                                    <p:anim calcmode="lin" valueType="num">
                                      <p:cBhvr>
                                        <p:cTn id="73" dur="2000" fill="hold"/>
                                        <p:tgtEl>
                                          <p:spTgt spid="47"/>
                                        </p:tgtEl>
                                        <p:attrNameLst>
                                          <p:attrName>ppt_w</p:attrName>
                                        </p:attrNameLst>
                                      </p:cBhvr>
                                      <p:tavLst>
                                        <p:tav tm="0" fmla="#ppt_w*sin(2.5*pi*$)">
                                          <p:val>
                                            <p:fltVal val="0"/>
                                          </p:val>
                                        </p:tav>
                                        <p:tav tm="100000">
                                          <p:val>
                                            <p:fltVal val="1"/>
                                          </p:val>
                                        </p:tav>
                                      </p:tavLst>
                                    </p:anim>
                                    <p:anim calcmode="lin" valueType="num">
                                      <p:cBhvr>
                                        <p:cTn id="74" dur="2000" fill="hold"/>
                                        <p:tgtEl>
                                          <p:spTgt spid="47"/>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2000"/>
                                        <p:tgtEl>
                                          <p:spTgt spid="32"/>
                                        </p:tgtEl>
                                      </p:cBhvr>
                                    </p:animEffect>
                                    <p:anim calcmode="lin" valueType="num">
                                      <p:cBhvr>
                                        <p:cTn id="80" dur="2000" fill="hold"/>
                                        <p:tgtEl>
                                          <p:spTgt spid="32"/>
                                        </p:tgtEl>
                                        <p:attrNameLst>
                                          <p:attrName>ppt_w</p:attrName>
                                        </p:attrNameLst>
                                      </p:cBhvr>
                                      <p:tavLst>
                                        <p:tav tm="0" fmla="#ppt_w*sin(2.5*pi*$)">
                                          <p:val>
                                            <p:fltVal val="0"/>
                                          </p:val>
                                        </p:tav>
                                        <p:tav tm="100000">
                                          <p:val>
                                            <p:fltVal val="1"/>
                                          </p:val>
                                        </p:tav>
                                      </p:tavLst>
                                    </p:anim>
                                    <p:anim calcmode="lin" valueType="num">
                                      <p:cBhvr>
                                        <p:cTn id="81"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2" grpId="0"/>
      <p:bldP spid="53" grpId="0"/>
      <p:bldP spid="54" grpId="0"/>
      <p:bldP spid="55" grpId="0"/>
      <p:bldP spid="32"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052737"/>
            <a:ext cx="9410700" cy="4968551"/>
          </a:xfrm>
        </p:spPr>
        <p:txBody>
          <a:bodyPr/>
          <a:lstStyle/>
          <a:p>
            <a:r>
              <a:rPr lang="zh-CN" altLang="en-US" dirty="0">
                <a:cs typeface="+mn-ea"/>
                <a:sym typeface="+mn-lt"/>
              </a:rPr>
              <a:t>逆向工程 </a:t>
            </a:r>
            <a:r>
              <a:rPr lang="en-US" altLang="zh-CN" dirty="0">
                <a:solidFill>
                  <a:schemeClr val="bg1">
                    <a:lumMod val="75000"/>
                  </a:schemeClr>
                </a:solidFill>
                <a:cs typeface="+mn-ea"/>
                <a:sym typeface="+mn-lt"/>
              </a:rPr>
              <a:t>(</a:t>
            </a:r>
            <a:r>
              <a:rPr lang="zh-CN" altLang="en-US" dirty="0">
                <a:solidFill>
                  <a:schemeClr val="bg1">
                    <a:lumMod val="75000"/>
                  </a:schemeClr>
                </a:solidFill>
                <a:cs typeface="+mn-ea"/>
                <a:sym typeface="+mn-lt"/>
              </a:rPr>
              <a:t>程序开发基本知识回顾</a:t>
            </a:r>
            <a:r>
              <a:rPr lang="en-US" altLang="zh-CN" dirty="0">
                <a:solidFill>
                  <a:schemeClr val="bg1">
                    <a:lumMod val="75000"/>
                  </a:schemeClr>
                </a:solidFill>
                <a:cs typeface="+mn-ea"/>
                <a:sym typeface="+mn-lt"/>
              </a:rPr>
              <a:t>)</a:t>
            </a:r>
            <a:endParaRPr lang="en-US" altLang="zh-CN" dirty="0">
              <a:cs typeface="+mn-ea"/>
              <a:sym typeface="+mn-lt"/>
            </a:endParaRPr>
          </a:p>
          <a:p>
            <a:pPr lvl="1"/>
            <a:r>
              <a:rPr lang="zh-CN" altLang="en-US" dirty="0">
                <a:cs typeface="+mn-ea"/>
                <a:sym typeface="+mn-lt"/>
              </a:rPr>
              <a:t>可执行文件</a:t>
            </a:r>
            <a:r>
              <a:rPr lang="en-US" altLang="zh-CN" dirty="0">
                <a:cs typeface="+mn-ea"/>
                <a:sym typeface="+mn-lt"/>
              </a:rPr>
              <a:t>(“.exe”)</a:t>
            </a:r>
            <a:r>
              <a:rPr lang="zh-CN" altLang="en-US" dirty="0">
                <a:cs typeface="+mn-ea"/>
                <a:sym typeface="+mn-lt"/>
              </a:rPr>
              <a:t>生成</a:t>
            </a:r>
            <a:r>
              <a:rPr lang="en-US" altLang="zh-CN" dirty="0">
                <a:cs typeface="+mn-ea"/>
                <a:sym typeface="+mn-lt"/>
              </a:rPr>
              <a:t>——</a:t>
            </a:r>
            <a:r>
              <a:rPr lang="zh-CN" altLang="en-US" dirty="0">
                <a:highlight>
                  <a:srgbClr val="FFFF00"/>
                </a:highlight>
                <a:cs typeface="+mn-ea"/>
                <a:sym typeface="+mn-lt"/>
              </a:rPr>
              <a:t>开源</a:t>
            </a:r>
            <a:r>
              <a:rPr lang="zh-CN" altLang="en-US" dirty="0">
                <a:cs typeface="+mn-ea"/>
                <a:sym typeface="+mn-lt"/>
              </a:rPr>
              <a:t>集成开发环境 </a:t>
            </a:r>
            <a:r>
              <a:rPr lang="en-US" altLang="zh-CN" dirty="0">
                <a:solidFill>
                  <a:srgbClr val="FF0000"/>
                </a:solidFill>
                <a:cs typeface="+mn-ea"/>
                <a:sym typeface="+mn-lt"/>
              </a:rPr>
              <a:t>C/C++</a:t>
            </a:r>
            <a:endParaRPr lang="zh-CN" altLang="en-US" dirty="0">
              <a:solidFill>
                <a:srgbClr val="FF0000"/>
              </a:solidFill>
              <a:cs typeface="+mn-ea"/>
              <a:sym typeface="+mn-lt"/>
            </a:endParaRPr>
          </a:p>
        </p:txBody>
      </p:sp>
      <p:sp>
        <p:nvSpPr>
          <p:cNvPr id="8" name="文本框 7">
            <a:extLst>
              <a:ext uri="{FF2B5EF4-FFF2-40B4-BE49-F238E27FC236}">
                <a16:creationId xmlns:a16="http://schemas.microsoft.com/office/drawing/2014/main" id="{03497AE0-ED30-4EAD-AA13-6FDEFC80EB4C}"/>
              </a:ext>
            </a:extLst>
          </p:cNvPr>
          <p:cNvSpPr txBox="1"/>
          <p:nvPr/>
        </p:nvSpPr>
        <p:spPr>
          <a:xfrm>
            <a:off x="218826" y="6237312"/>
            <a:ext cx="9530429" cy="369332"/>
          </a:xfrm>
          <a:prstGeom prst="rect">
            <a:avLst/>
          </a:prstGeom>
          <a:solidFill>
            <a:schemeClr val="bg1">
              <a:lumMod val="95000"/>
            </a:schemeClr>
          </a:solidFill>
          <a:ln>
            <a:solidFill>
              <a:schemeClr val="tx1"/>
            </a:solidFill>
          </a:ln>
        </p:spPr>
        <p:txBody>
          <a:bodyPr wrap="square" rtlCol="0">
            <a:spAutoFit/>
          </a:bodyPr>
          <a:lstStyle/>
          <a:p>
            <a:pPr algn="ctr"/>
            <a:r>
              <a:rPr lang="zh-CN" altLang="en-US" dirty="0">
                <a:cs typeface="+mn-ea"/>
                <a:sym typeface="+mn-lt"/>
              </a:rPr>
              <a:t>！</a:t>
            </a:r>
            <a:r>
              <a:rPr lang="en-US" altLang="zh-CN" dirty="0" err="1">
                <a:cs typeface="+mn-ea"/>
                <a:sym typeface="+mn-lt"/>
              </a:rPr>
              <a:t>Codelite</a:t>
            </a:r>
            <a:r>
              <a:rPr lang="en-US" altLang="zh-CN" dirty="0">
                <a:cs typeface="+mn-ea"/>
                <a:sym typeface="+mn-lt"/>
              </a:rPr>
              <a:t> </a:t>
            </a:r>
            <a:r>
              <a:rPr lang="zh-CN" altLang="en-US" dirty="0">
                <a:cs typeface="+mn-ea"/>
                <a:sym typeface="+mn-lt"/>
              </a:rPr>
              <a:t>可直接使用 </a:t>
            </a:r>
            <a:r>
              <a:rPr lang="en-US" altLang="zh-CN" dirty="0" err="1">
                <a:cs typeface="+mn-ea"/>
                <a:sym typeface="+mn-lt"/>
              </a:rPr>
              <a:t>Code:Blocks</a:t>
            </a:r>
            <a:r>
              <a:rPr lang="en-US" altLang="zh-CN" dirty="0">
                <a:cs typeface="+mn-ea"/>
                <a:sym typeface="+mn-lt"/>
              </a:rPr>
              <a:t> </a:t>
            </a:r>
            <a:r>
              <a:rPr lang="zh-CN" altLang="en-US" dirty="0">
                <a:cs typeface="+mn-ea"/>
                <a:sym typeface="+mn-lt"/>
              </a:rPr>
              <a:t>自带的</a:t>
            </a:r>
            <a:r>
              <a:rPr lang="en-US" altLang="zh-CN" dirty="0">
                <a:cs typeface="+mn-ea"/>
                <a:sym typeface="+mn-lt"/>
              </a:rPr>
              <a:t>C/C++</a:t>
            </a:r>
            <a:r>
              <a:rPr lang="zh-CN" altLang="en-US" dirty="0">
                <a:cs typeface="+mn-ea"/>
                <a:sym typeface="+mn-lt"/>
              </a:rPr>
              <a:t>跨平台的</a:t>
            </a:r>
            <a:r>
              <a:rPr lang="en-US" altLang="zh-CN" dirty="0">
                <a:cs typeface="+mn-ea"/>
                <a:sym typeface="+mn-lt"/>
              </a:rPr>
              <a:t>MinGW </a:t>
            </a:r>
            <a:r>
              <a:rPr lang="zh-CN" altLang="en-US" dirty="0">
                <a:cs typeface="+mn-ea"/>
                <a:sym typeface="+mn-lt"/>
              </a:rPr>
              <a:t>开发环境，无需额外下载</a:t>
            </a:r>
          </a:p>
        </p:txBody>
      </p:sp>
      <p:grpSp>
        <p:nvGrpSpPr>
          <p:cNvPr id="2" name="组合 1">
            <a:extLst>
              <a:ext uri="{FF2B5EF4-FFF2-40B4-BE49-F238E27FC236}">
                <a16:creationId xmlns:a16="http://schemas.microsoft.com/office/drawing/2014/main" id="{E3721F76-CF7C-4FE8-AEE2-51218E899D22}"/>
              </a:ext>
            </a:extLst>
          </p:cNvPr>
          <p:cNvGrpSpPr/>
          <p:nvPr/>
        </p:nvGrpSpPr>
        <p:grpSpPr>
          <a:xfrm>
            <a:off x="344488" y="2512587"/>
            <a:ext cx="4402931" cy="3473833"/>
            <a:chOff x="344488" y="2512587"/>
            <a:chExt cx="4402931" cy="3473833"/>
          </a:xfrm>
        </p:grpSpPr>
        <p:grpSp>
          <p:nvGrpSpPr>
            <p:cNvPr id="11" name="组合 10">
              <a:extLst>
                <a:ext uri="{FF2B5EF4-FFF2-40B4-BE49-F238E27FC236}">
                  <a16:creationId xmlns:a16="http://schemas.microsoft.com/office/drawing/2014/main" id="{7D700598-E5A2-40FC-AEF5-C06B62293BAE}"/>
                </a:ext>
              </a:extLst>
            </p:cNvPr>
            <p:cNvGrpSpPr/>
            <p:nvPr/>
          </p:nvGrpSpPr>
          <p:grpSpPr>
            <a:xfrm>
              <a:off x="344488" y="2512587"/>
              <a:ext cx="4402931" cy="3115893"/>
              <a:chOff x="488504" y="2492896"/>
              <a:chExt cx="4402931" cy="3115893"/>
            </a:xfrm>
            <a:effectLst>
              <a:glow rad="63500">
                <a:schemeClr val="accent2">
                  <a:satMod val="175000"/>
                  <a:alpha val="40000"/>
                </a:schemeClr>
              </a:glow>
            </a:effectLst>
          </p:grpSpPr>
          <p:pic>
            <p:nvPicPr>
              <p:cNvPr id="9" name="图片 8">
                <a:extLst>
                  <a:ext uri="{FF2B5EF4-FFF2-40B4-BE49-F238E27FC236}">
                    <a16:creationId xmlns:a16="http://schemas.microsoft.com/office/drawing/2014/main" id="{6665D6BC-CD94-4939-ABB9-BF9D27E1DAA6}"/>
                  </a:ext>
                </a:extLst>
              </p:cNvPr>
              <p:cNvPicPr>
                <a:picLocks noChangeAspect="1"/>
              </p:cNvPicPr>
              <p:nvPr/>
            </p:nvPicPr>
            <p:blipFill>
              <a:blip r:embed="rId3"/>
              <a:stretch>
                <a:fillRect/>
              </a:stretch>
            </p:blipFill>
            <p:spPr>
              <a:xfrm>
                <a:off x="488504" y="3265293"/>
                <a:ext cx="4402931" cy="2343496"/>
              </a:xfrm>
              <a:prstGeom prst="rect">
                <a:avLst/>
              </a:prstGeom>
            </p:spPr>
          </p:pic>
          <p:pic>
            <p:nvPicPr>
              <p:cNvPr id="10" name="图片 9">
                <a:extLst>
                  <a:ext uri="{FF2B5EF4-FFF2-40B4-BE49-F238E27FC236}">
                    <a16:creationId xmlns:a16="http://schemas.microsoft.com/office/drawing/2014/main" id="{13FAB631-73F5-44AF-A93E-FD58AD8E1340}"/>
                  </a:ext>
                </a:extLst>
              </p:cNvPr>
              <p:cNvPicPr>
                <a:picLocks noChangeAspect="1"/>
              </p:cNvPicPr>
              <p:nvPr/>
            </p:nvPicPr>
            <p:blipFill>
              <a:blip r:embed="rId4"/>
              <a:stretch>
                <a:fillRect/>
              </a:stretch>
            </p:blipFill>
            <p:spPr>
              <a:xfrm>
                <a:off x="2432720" y="2492896"/>
                <a:ext cx="621863" cy="602289"/>
              </a:xfrm>
              <a:prstGeom prst="rect">
                <a:avLst/>
              </a:prstGeom>
            </p:spPr>
          </p:pic>
        </p:grpSp>
        <p:sp>
          <p:nvSpPr>
            <p:cNvPr id="13" name="文本框 12">
              <a:extLst>
                <a:ext uri="{FF2B5EF4-FFF2-40B4-BE49-F238E27FC236}">
                  <a16:creationId xmlns:a16="http://schemas.microsoft.com/office/drawing/2014/main" id="{EE58E9F2-E93E-4D17-B53B-CA88D92E5298}"/>
                </a:ext>
              </a:extLst>
            </p:cNvPr>
            <p:cNvSpPr txBox="1"/>
            <p:nvPr/>
          </p:nvSpPr>
          <p:spPr>
            <a:xfrm>
              <a:off x="1712640" y="5755588"/>
              <a:ext cx="1584176" cy="230832"/>
            </a:xfrm>
            <a:prstGeom prst="rect">
              <a:avLst/>
            </a:prstGeom>
            <a:solidFill>
              <a:schemeClr val="bg1">
                <a:lumMod val="95000"/>
              </a:schemeClr>
            </a:solidFill>
          </p:spPr>
          <p:txBody>
            <a:bodyPr wrap="square">
              <a:spAutoFit/>
            </a:bodyPr>
            <a:lstStyle/>
            <a:p>
              <a:r>
                <a:rPr lang="zh-CN" altLang="en-US" sz="900" dirty="0">
                  <a:solidFill>
                    <a:schemeClr val="bg1">
                      <a:lumMod val="50000"/>
                    </a:schemeClr>
                  </a:solidFill>
                  <a:cs typeface="+mn-ea"/>
                  <a:sym typeface="+mn-lt"/>
                </a:rPr>
                <a:t>https://www.codeblocks.org</a:t>
              </a:r>
            </a:p>
          </p:txBody>
        </p:sp>
      </p:grpSp>
      <p:grpSp>
        <p:nvGrpSpPr>
          <p:cNvPr id="5" name="组合 4">
            <a:extLst>
              <a:ext uri="{FF2B5EF4-FFF2-40B4-BE49-F238E27FC236}">
                <a16:creationId xmlns:a16="http://schemas.microsoft.com/office/drawing/2014/main" id="{B593AF1F-33D2-4188-9F77-9ABFA42F7596}"/>
              </a:ext>
            </a:extLst>
          </p:cNvPr>
          <p:cNvGrpSpPr/>
          <p:nvPr/>
        </p:nvGrpSpPr>
        <p:grpSpPr>
          <a:xfrm>
            <a:off x="5097016" y="2399189"/>
            <a:ext cx="4508223" cy="3580484"/>
            <a:chOff x="5097016" y="2399189"/>
            <a:chExt cx="4508223" cy="3580484"/>
          </a:xfrm>
        </p:grpSpPr>
        <p:grpSp>
          <p:nvGrpSpPr>
            <p:cNvPr id="12" name="组合 11">
              <a:extLst>
                <a:ext uri="{FF2B5EF4-FFF2-40B4-BE49-F238E27FC236}">
                  <a16:creationId xmlns:a16="http://schemas.microsoft.com/office/drawing/2014/main" id="{8A2B4D9D-11B9-4CD5-B653-BE20164C51E8}"/>
                </a:ext>
              </a:extLst>
            </p:cNvPr>
            <p:cNvGrpSpPr/>
            <p:nvPr/>
          </p:nvGrpSpPr>
          <p:grpSpPr>
            <a:xfrm>
              <a:off x="5097016" y="2399189"/>
              <a:ext cx="4508223" cy="3229291"/>
              <a:chOff x="5241032" y="2399189"/>
              <a:chExt cx="4508223" cy="3229291"/>
            </a:xfrm>
          </p:grpSpPr>
          <p:pic>
            <p:nvPicPr>
              <p:cNvPr id="7" name="图片 6">
                <a:extLst>
                  <a:ext uri="{FF2B5EF4-FFF2-40B4-BE49-F238E27FC236}">
                    <a16:creationId xmlns:a16="http://schemas.microsoft.com/office/drawing/2014/main" id="{F631C66F-9B0F-4913-BA69-DB12994E1EA1}"/>
                  </a:ext>
                </a:extLst>
              </p:cNvPr>
              <p:cNvPicPr>
                <a:picLocks noChangeAspect="1"/>
              </p:cNvPicPr>
              <p:nvPr/>
            </p:nvPicPr>
            <p:blipFill>
              <a:blip r:embed="rId5"/>
              <a:stretch>
                <a:fillRect/>
              </a:stretch>
            </p:blipFill>
            <p:spPr>
              <a:xfrm>
                <a:off x="5241032" y="3249036"/>
                <a:ext cx="4508223" cy="2379444"/>
              </a:xfrm>
              <a:prstGeom prst="rect">
                <a:avLst/>
              </a:prstGeom>
              <a:effectLst>
                <a:outerShdw blurRad="50800" dist="38100" dir="2700000" algn="tl" rotWithShape="0">
                  <a:prstClr val="black">
                    <a:alpha val="40000"/>
                  </a:prstClr>
                </a:outerShdw>
              </a:effectLst>
            </p:spPr>
          </p:pic>
          <p:pic>
            <p:nvPicPr>
              <p:cNvPr id="1026" name="Picture 2" descr="CodeLite Reviews: Pricing &amp; Software Features 2020 - Financesonline.com">
                <a:extLst>
                  <a:ext uri="{FF2B5EF4-FFF2-40B4-BE49-F238E27FC236}">
                    <a16:creationId xmlns:a16="http://schemas.microsoft.com/office/drawing/2014/main" id="{15011E50-7387-4AD9-BD66-3E6A5EF2C9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5208" y="2399189"/>
                <a:ext cx="1846556" cy="755409"/>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文本框 13">
              <a:extLst>
                <a:ext uri="{FF2B5EF4-FFF2-40B4-BE49-F238E27FC236}">
                  <a16:creationId xmlns:a16="http://schemas.microsoft.com/office/drawing/2014/main" id="{10019DAB-0C64-49D0-A2E7-3784004352E2}"/>
                </a:ext>
              </a:extLst>
            </p:cNvPr>
            <p:cNvSpPr txBox="1"/>
            <p:nvPr/>
          </p:nvSpPr>
          <p:spPr>
            <a:xfrm>
              <a:off x="6559039" y="5748841"/>
              <a:ext cx="1584176" cy="230832"/>
            </a:xfrm>
            <a:prstGeom prst="rect">
              <a:avLst/>
            </a:prstGeom>
            <a:solidFill>
              <a:schemeClr val="bg1">
                <a:lumMod val="95000"/>
              </a:schemeClr>
            </a:solidFill>
          </p:spPr>
          <p:txBody>
            <a:bodyPr wrap="square">
              <a:spAutoFit/>
            </a:bodyPr>
            <a:lstStyle/>
            <a:p>
              <a:pPr algn="ctr"/>
              <a:r>
                <a:rPr lang="en-US" altLang="zh-CN" sz="900" dirty="0">
                  <a:solidFill>
                    <a:schemeClr val="bg1">
                      <a:lumMod val="50000"/>
                    </a:schemeClr>
                  </a:solidFill>
                  <a:cs typeface="+mn-ea"/>
                  <a:sym typeface="+mn-lt"/>
                </a:rPr>
                <a:t>https://codelite.org/</a:t>
              </a:r>
              <a:endParaRPr lang="zh-CN" altLang="en-US" sz="900" dirty="0">
                <a:solidFill>
                  <a:schemeClr val="bg1">
                    <a:lumMod val="50000"/>
                  </a:schemeClr>
                </a:solidFill>
                <a:cs typeface="+mn-ea"/>
                <a:sym typeface="+mn-lt"/>
              </a:endParaRPr>
            </a:p>
          </p:txBody>
        </p:sp>
      </p:grpSp>
    </p:spTree>
    <p:extLst>
      <p:ext uri="{BB962C8B-B14F-4D97-AF65-F5344CB8AC3E}">
        <p14:creationId xmlns:p14="http://schemas.microsoft.com/office/powerpoint/2010/main" val="35608409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052737"/>
            <a:ext cx="9410700" cy="4968551"/>
          </a:xfrm>
        </p:spPr>
        <p:txBody>
          <a:bodyPr/>
          <a:lstStyle/>
          <a:p>
            <a:r>
              <a:rPr lang="zh-CN" altLang="en-US" dirty="0">
                <a:cs typeface="+mn-ea"/>
                <a:sym typeface="+mn-lt"/>
              </a:rPr>
              <a:t>逆向工程 </a:t>
            </a:r>
            <a:r>
              <a:rPr lang="en-US" altLang="zh-CN" dirty="0">
                <a:solidFill>
                  <a:schemeClr val="bg1">
                    <a:lumMod val="75000"/>
                  </a:schemeClr>
                </a:solidFill>
                <a:cs typeface="+mn-ea"/>
                <a:sym typeface="+mn-lt"/>
              </a:rPr>
              <a:t>(</a:t>
            </a:r>
            <a:r>
              <a:rPr lang="zh-CN" altLang="en-US" dirty="0">
                <a:solidFill>
                  <a:schemeClr val="bg1">
                    <a:lumMod val="75000"/>
                  </a:schemeClr>
                </a:solidFill>
                <a:cs typeface="+mn-ea"/>
                <a:sym typeface="+mn-lt"/>
              </a:rPr>
              <a:t>程序开发基本知识回顾</a:t>
            </a:r>
            <a:r>
              <a:rPr lang="en-US" altLang="zh-CN" dirty="0">
                <a:solidFill>
                  <a:schemeClr val="bg1">
                    <a:lumMod val="75000"/>
                  </a:schemeClr>
                </a:solidFill>
                <a:cs typeface="+mn-ea"/>
                <a:sym typeface="+mn-lt"/>
              </a:rPr>
              <a:t>)</a:t>
            </a:r>
            <a:endParaRPr lang="en-US" altLang="zh-CN" dirty="0">
              <a:cs typeface="+mn-ea"/>
              <a:sym typeface="+mn-lt"/>
            </a:endParaRPr>
          </a:p>
          <a:p>
            <a:pPr lvl="1"/>
            <a:r>
              <a:rPr lang="zh-CN" altLang="en-US" dirty="0">
                <a:cs typeface="+mn-ea"/>
                <a:sym typeface="+mn-lt"/>
              </a:rPr>
              <a:t>可执行文件</a:t>
            </a:r>
            <a:r>
              <a:rPr lang="en-US" altLang="zh-CN" dirty="0">
                <a:cs typeface="+mn-ea"/>
                <a:sym typeface="+mn-lt"/>
              </a:rPr>
              <a:t>(“.exe”)</a:t>
            </a:r>
            <a:r>
              <a:rPr lang="zh-CN" altLang="en-US" dirty="0">
                <a:cs typeface="+mn-ea"/>
                <a:sym typeface="+mn-lt"/>
              </a:rPr>
              <a:t>生成</a:t>
            </a:r>
            <a:r>
              <a:rPr lang="en-US" altLang="zh-CN" dirty="0">
                <a:cs typeface="+mn-ea"/>
                <a:sym typeface="+mn-lt"/>
              </a:rPr>
              <a:t>——</a:t>
            </a:r>
            <a:r>
              <a:rPr lang="zh-CN" altLang="en-US" dirty="0">
                <a:highlight>
                  <a:srgbClr val="FFFF00"/>
                </a:highlight>
                <a:cs typeface="+mn-ea"/>
                <a:sym typeface="+mn-lt"/>
              </a:rPr>
              <a:t>开源</a:t>
            </a:r>
            <a:r>
              <a:rPr lang="zh-CN" altLang="en-US" dirty="0">
                <a:cs typeface="+mn-ea"/>
                <a:sym typeface="+mn-lt"/>
              </a:rPr>
              <a:t>集成开发环境 </a:t>
            </a:r>
            <a:r>
              <a:rPr lang="en-US" altLang="zh-CN" dirty="0">
                <a:solidFill>
                  <a:srgbClr val="FF0000"/>
                </a:solidFill>
                <a:cs typeface="+mn-ea"/>
                <a:sym typeface="+mn-lt"/>
              </a:rPr>
              <a:t>ASM</a:t>
            </a:r>
            <a:endParaRPr lang="zh-CN" altLang="en-US" dirty="0">
              <a:solidFill>
                <a:srgbClr val="FF0000"/>
              </a:solidFill>
              <a:cs typeface="+mn-ea"/>
              <a:sym typeface="+mn-lt"/>
            </a:endParaRPr>
          </a:p>
        </p:txBody>
      </p:sp>
      <p:sp>
        <p:nvSpPr>
          <p:cNvPr id="8" name="文本框 7">
            <a:extLst>
              <a:ext uri="{FF2B5EF4-FFF2-40B4-BE49-F238E27FC236}">
                <a16:creationId xmlns:a16="http://schemas.microsoft.com/office/drawing/2014/main" id="{03497AE0-ED30-4EAD-AA13-6FDEFC80EB4C}"/>
              </a:ext>
            </a:extLst>
          </p:cNvPr>
          <p:cNvSpPr txBox="1"/>
          <p:nvPr/>
        </p:nvSpPr>
        <p:spPr>
          <a:xfrm>
            <a:off x="4045177" y="6444044"/>
            <a:ext cx="5732359" cy="369332"/>
          </a:xfrm>
          <a:prstGeom prst="rect">
            <a:avLst/>
          </a:prstGeom>
          <a:solidFill>
            <a:schemeClr val="bg1">
              <a:lumMod val="95000"/>
            </a:schemeClr>
          </a:solidFill>
          <a:ln>
            <a:solidFill>
              <a:schemeClr val="tx1"/>
            </a:solidFill>
          </a:ln>
        </p:spPr>
        <p:txBody>
          <a:bodyPr wrap="square" rtlCol="0">
            <a:spAutoFit/>
          </a:bodyPr>
          <a:lstStyle/>
          <a:p>
            <a:pPr algn="ctr"/>
            <a:r>
              <a:rPr lang="zh-CN" altLang="en-US" dirty="0">
                <a:cs typeface="+mn-ea"/>
                <a:sym typeface="+mn-lt"/>
              </a:rPr>
              <a:t>！</a:t>
            </a:r>
            <a:r>
              <a:rPr lang="en-US" altLang="zh-CN" dirty="0">
                <a:cs typeface="+mn-ea"/>
                <a:sym typeface="+mn-lt"/>
              </a:rPr>
              <a:t>SASM </a:t>
            </a:r>
            <a:r>
              <a:rPr lang="zh-CN" altLang="en-US" dirty="0">
                <a:cs typeface="+mn-ea"/>
                <a:sym typeface="+mn-lt"/>
              </a:rPr>
              <a:t>可直接使用其自带的开发环境，无需额外下载</a:t>
            </a:r>
          </a:p>
        </p:txBody>
      </p:sp>
      <p:grpSp>
        <p:nvGrpSpPr>
          <p:cNvPr id="30" name="组合 29">
            <a:extLst>
              <a:ext uri="{FF2B5EF4-FFF2-40B4-BE49-F238E27FC236}">
                <a16:creationId xmlns:a16="http://schemas.microsoft.com/office/drawing/2014/main" id="{7E3A4543-C503-408A-B0E1-2FB83FA4B7F9}"/>
              </a:ext>
            </a:extLst>
          </p:cNvPr>
          <p:cNvGrpSpPr/>
          <p:nvPr/>
        </p:nvGrpSpPr>
        <p:grpSpPr>
          <a:xfrm>
            <a:off x="3857875" y="2092423"/>
            <a:ext cx="5703637" cy="2170190"/>
            <a:chOff x="3857875" y="2050898"/>
            <a:chExt cx="5703637" cy="2170190"/>
          </a:xfrm>
        </p:grpSpPr>
        <p:grpSp>
          <p:nvGrpSpPr>
            <p:cNvPr id="25" name="组合 24">
              <a:extLst>
                <a:ext uri="{FF2B5EF4-FFF2-40B4-BE49-F238E27FC236}">
                  <a16:creationId xmlns:a16="http://schemas.microsoft.com/office/drawing/2014/main" id="{80D4BE0B-C293-4659-80B2-D8E5ED839B64}"/>
                </a:ext>
              </a:extLst>
            </p:cNvPr>
            <p:cNvGrpSpPr/>
            <p:nvPr/>
          </p:nvGrpSpPr>
          <p:grpSpPr>
            <a:xfrm>
              <a:off x="4060876" y="2235564"/>
              <a:ext cx="5500636" cy="1985524"/>
              <a:chOff x="4060876" y="2235564"/>
              <a:chExt cx="5500636" cy="1985524"/>
            </a:xfrm>
          </p:grpSpPr>
          <p:sp>
            <p:nvSpPr>
              <p:cNvPr id="22" name="矩形 21">
                <a:extLst>
                  <a:ext uri="{FF2B5EF4-FFF2-40B4-BE49-F238E27FC236}">
                    <a16:creationId xmlns:a16="http://schemas.microsoft.com/office/drawing/2014/main" id="{209F1C3B-D751-4927-906E-D2C05A241F28}"/>
                  </a:ext>
                </a:extLst>
              </p:cNvPr>
              <p:cNvSpPr/>
              <p:nvPr/>
            </p:nvSpPr>
            <p:spPr>
              <a:xfrm>
                <a:off x="4060876" y="2235564"/>
                <a:ext cx="5500636" cy="198552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045C5DBE-4832-4712-BB70-BF374FA8FD97}"/>
                  </a:ext>
                </a:extLst>
              </p:cNvPr>
              <p:cNvPicPr>
                <a:picLocks noChangeAspect="1"/>
              </p:cNvPicPr>
              <p:nvPr/>
            </p:nvPicPr>
            <p:blipFill>
              <a:blip r:embed="rId3"/>
              <a:stretch>
                <a:fillRect/>
              </a:stretch>
            </p:blipFill>
            <p:spPr>
              <a:xfrm>
                <a:off x="6940654" y="2256923"/>
                <a:ext cx="2553360" cy="1926673"/>
              </a:xfrm>
              <a:prstGeom prst="rect">
                <a:avLst/>
              </a:prstGeom>
            </p:spPr>
          </p:pic>
          <p:pic>
            <p:nvPicPr>
              <p:cNvPr id="21" name="图片 20">
                <a:extLst>
                  <a:ext uri="{FF2B5EF4-FFF2-40B4-BE49-F238E27FC236}">
                    <a16:creationId xmlns:a16="http://schemas.microsoft.com/office/drawing/2014/main" id="{44E4E7D2-B8FB-4107-A6B4-BC65A0CA161F}"/>
                  </a:ext>
                </a:extLst>
              </p:cNvPr>
              <p:cNvPicPr>
                <a:picLocks noChangeAspect="1"/>
              </p:cNvPicPr>
              <p:nvPr/>
            </p:nvPicPr>
            <p:blipFill>
              <a:blip r:embed="rId4"/>
              <a:stretch>
                <a:fillRect/>
              </a:stretch>
            </p:blipFill>
            <p:spPr>
              <a:xfrm>
                <a:off x="4430887" y="2333533"/>
                <a:ext cx="1778037" cy="1728186"/>
              </a:xfrm>
              <a:prstGeom prst="rect">
                <a:avLst/>
              </a:prstGeom>
            </p:spPr>
          </p:pic>
        </p:grpSp>
        <p:sp>
          <p:nvSpPr>
            <p:cNvPr id="27" name="文本框 26">
              <a:extLst>
                <a:ext uri="{FF2B5EF4-FFF2-40B4-BE49-F238E27FC236}">
                  <a16:creationId xmlns:a16="http://schemas.microsoft.com/office/drawing/2014/main" id="{F5DE8960-0D40-49AE-8FF0-FD015636F30A}"/>
                </a:ext>
              </a:extLst>
            </p:cNvPr>
            <p:cNvSpPr txBox="1"/>
            <p:nvPr/>
          </p:nvSpPr>
          <p:spPr>
            <a:xfrm>
              <a:off x="3857875" y="2050898"/>
              <a:ext cx="479618" cy="369332"/>
            </a:xfrm>
            <a:prstGeom prst="rect">
              <a:avLst/>
            </a:prstGeom>
            <a:noFill/>
          </p:spPr>
          <p:txBody>
            <a:bodyPr wrap="none" rtlCol="0">
              <a:spAutoFit/>
            </a:bodyPr>
            <a:lstStyle/>
            <a:p>
              <a:r>
                <a:rPr lang="zh-CN" altLang="en-US" dirty="0"/>
                <a:t>① </a:t>
              </a:r>
            </a:p>
          </p:txBody>
        </p:sp>
      </p:grpSp>
      <p:grpSp>
        <p:nvGrpSpPr>
          <p:cNvPr id="29" name="组合 28">
            <a:extLst>
              <a:ext uri="{FF2B5EF4-FFF2-40B4-BE49-F238E27FC236}">
                <a16:creationId xmlns:a16="http://schemas.microsoft.com/office/drawing/2014/main" id="{F51EC442-7593-49F7-8568-4A3268FE4DD8}"/>
              </a:ext>
            </a:extLst>
          </p:cNvPr>
          <p:cNvGrpSpPr/>
          <p:nvPr/>
        </p:nvGrpSpPr>
        <p:grpSpPr>
          <a:xfrm>
            <a:off x="3840107" y="4265184"/>
            <a:ext cx="5718626" cy="2037362"/>
            <a:chOff x="3840107" y="4127942"/>
            <a:chExt cx="5718626" cy="2037362"/>
          </a:xfrm>
        </p:grpSpPr>
        <p:grpSp>
          <p:nvGrpSpPr>
            <p:cNvPr id="26" name="组合 25">
              <a:extLst>
                <a:ext uri="{FF2B5EF4-FFF2-40B4-BE49-F238E27FC236}">
                  <a16:creationId xmlns:a16="http://schemas.microsoft.com/office/drawing/2014/main" id="{7901148D-1ACF-44B9-962B-DFA3C710E132}"/>
                </a:ext>
              </a:extLst>
            </p:cNvPr>
            <p:cNvGrpSpPr/>
            <p:nvPr/>
          </p:nvGrpSpPr>
          <p:grpSpPr>
            <a:xfrm>
              <a:off x="4058097" y="4318390"/>
              <a:ext cx="5500636" cy="1846914"/>
              <a:chOff x="4058097" y="4318390"/>
              <a:chExt cx="5500636" cy="1846914"/>
            </a:xfrm>
          </p:grpSpPr>
          <p:sp>
            <p:nvSpPr>
              <p:cNvPr id="24" name="矩形 23">
                <a:extLst>
                  <a:ext uri="{FF2B5EF4-FFF2-40B4-BE49-F238E27FC236}">
                    <a16:creationId xmlns:a16="http://schemas.microsoft.com/office/drawing/2014/main" id="{EE10DA45-9528-4350-837E-7343A248DB3F}"/>
                  </a:ext>
                </a:extLst>
              </p:cNvPr>
              <p:cNvSpPr/>
              <p:nvPr/>
            </p:nvSpPr>
            <p:spPr>
              <a:xfrm>
                <a:off x="4058097" y="4318390"/>
                <a:ext cx="5500636" cy="184691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07B6D13B-F949-4CB7-9A14-275B5D26470F}"/>
                  </a:ext>
                </a:extLst>
              </p:cNvPr>
              <p:cNvPicPr>
                <a:picLocks noChangeAspect="1"/>
              </p:cNvPicPr>
              <p:nvPr/>
            </p:nvPicPr>
            <p:blipFill>
              <a:blip r:embed="rId5"/>
              <a:stretch>
                <a:fillRect/>
              </a:stretch>
            </p:blipFill>
            <p:spPr>
              <a:xfrm>
                <a:off x="4160912" y="4444066"/>
                <a:ext cx="1222390" cy="1642078"/>
              </a:xfrm>
              <a:prstGeom prst="rect">
                <a:avLst/>
              </a:prstGeom>
            </p:spPr>
          </p:pic>
          <p:pic>
            <p:nvPicPr>
              <p:cNvPr id="15" name="图片 14">
                <a:extLst>
                  <a:ext uri="{FF2B5EF4-FFF2-40B4-BE49-F238E27FC236}">
                    <a16:creationId xmlns:a16="http://schemas.microsoft.com/office/drawing/2014/main" id="{6BE1CF52-A85C-4A15-95F7-BDF00A5BC673}"/>
                  </a:ext>
                </a:extLst>
              </p:cNvPr>
              <p:cNvPicPr>
                <a:picLocks noChangeAspect="1"/>
              </p:cNvPicPr>
              <p:nvPr/>
            </p:nvPicPr>
            <p:blipFill rotWithShape="1">
              <a:blip r:embed="rId6"/>
              <a:srcRect r="32980"/>
              <a:stretch/>
            </p:blipFill>
            <p:spPr>
              <a:xfrm>
                <a:off x="5611972" y="4444066"/>
                <a:ext cx="1305496" cy="1653430"/>
              </a:xfrm>
              <a:prstGeom prst="rect">
                <a:avLst/>
              </a:prstGeom>
            </p:spPr>
          </p:pic>
          <p:pic>
            <p:nvPicPr>
              <p:cNvPr id="17" name="图片 16">
                <a:extLst>
                  <a:ext uri="{FF2B5EF4-FFF2-40B4-BE49-F238E27FC236}">
                    <a16:creationId xmlns:a16="http://schemas.microsoft.com/office/drawing/2014/main" id="{E2CDFFB6-29D9-4AEF-8860-1022D914E298}"/>
                  </a:ext>
                </a:extLst>
              </p:cNvPr>
              <p:cNvPicPr>
                <a:picLocks noChangeAspect="1"/>
              </p:cNvPicPr>
              <p:nvPr/>
            </p:nvPicPr>
            <p:blipFill>
              <a:blip r:embed="rId7"/>
              <a:stretch>
                <a:fillRect/>
              </a:stretch>
            </p:blipFill>
            <p:spPr>
              <a:xfrm>
                <a:off x="7061254" y="4334764"/>
                <a:ext cx="2380774" cy="1804422"/>
              </a:xfrm>
              <a:prstGeom prst="rect">
                <a:avLst/>
              </a:prstGeom>
            </p:spPr>
          </p:pic>
        </p:grpSp>
        <p:sp>
          <p:nvSpPr>
            <p:cNvPr id="32" name="文本框 31">
              <a:extLst>
                <a:ext uri="{FF2B5EF4-FFF2-40B4-BE49-F238E27FC236}">
                  <a16:creationId xmlns:a16="http://schemas.microsoft.com/office/drawing/2014/main" id="{45126265-0B54-4F3F-B600-B6EB008D7821}"/>
                </a:ext>
              </a:extLst>
            </p:cNvPr>
            <p:cNvSpPr txBox="1"/>
            <p:nvPr/>
          </p:nvSpPr>
          <p:spPr>
            <a:xfrm>
              <a:off x="3840107" y="4127942"/>
              <a:ext cx="528051" cy="369332"/>
            </a:xfrm>
            <a:prstGeom prst="rect">
              <a:avLst/>
            </a:prstGeom>
            <a:noFill/>
          </p:spPr>
          <p:txBody>
            <a:bodyPr wrap="square">
              <a:spAutoFit/>
            </a:bodyPr>
            <a:lstStyle/>
            <a:p>
              <a:r>
                <a:rPr lang="zh-CN" altLang="en-US" dirty="0"/>
                <a:t>②</a:t>
              </a:r>
            </a:p>
          </p:txBody>
        </p:sp>
      </p:grpSp>
      <p:grpSp>
        <p:nvGrpSpPr>
          <p:cNvPr id="33" name="组合 32">
            <a:extLst>
              <a:ext uri="{FF2B5EF4-FFF2-40B4-BE49-F238E27FC236}">
                <a16:creationId xmlns:a16="http://schemas.microsoft.com/office/drawing/2014/main" id="{B299B784-F717-4F14-9FEB-A628F0C1C883}"/>
              </a:ext>
            </a:extLst>
          </p:cNvPr>
          <p:cNvGrpSpPr/>
          <p:nvPr/>
        </p:nvGrpSpPr>
        <p:grpSpPr>
          <a:xfrm>
            <a:off x="687254" y="2192868"/>
            <a:ext cx="3152853" cy="4694518"/>
            <a:chOff x="687254" y="2192868"/>
            <a:chExt cx="3152853" cy="4694518"/>
          </a:xfrm>
        </p:grpSpPr>
        <p:grpSp>
          <p:nvGrpSpPr>
            <p:cNvPr id="23" name="组合 22">
              <a:extLst>
                <a:ext uri="{FF2B5EF4-FFF2-40B4-BE49-F238E27FC236}">
                  <a16:creationId xmlns:a16="http://schemas.microsoft.com/office/drawing/2014/main" id="{F0E74318-D936-4189-A3D1-E7C23C228A36}"/>
                </a:ext>
              </a:extLst>
            </p:cNvPr>
            <p:cNvGrpSpPr/>
            <p:nvPr/>
          </p:nvGrpSpPr>
          <p:grpSpPr>
            <a:xfrm>
              <a:off x="687254" y="2192868"/>
              <a:ext cx="3152853" cy="4479879"/>
              <a:chOff x="687254" y="2192868"/>
              <a:chExt cx="3152853" cy="4479879"/>
            </a:xfrm>
          </p:grpSpPr>
          <p:pic>
            <p:nvPicPr>
              <p:cNvPr id="5" name="图片 4">
                <a:extLst>
                  <a:ext uri="{FF2B5EF4-FFF2-40B4-BE49-F238E27FC236}">
                    <a16:creationId xmlns:a16="http://schemas.microsoft.com/office/drawing/2014/main" id="{4512A02A-AFD7-424E-8445-AFCD5E6DABE0}"/>
                  </a:ext>
                </a:extLst>
              </p:cNvPr>
              <p:cNvPicPr>
                <a:picLocks noChangeAspect="1"/>
              </p:cNvPicPr>
              <p:nvPr/>
            </p:nvPicPr>
            <p:blipFill>
              <a:blip r:embed="rId8"/>
              <a:stretch>
                <a:fillRect/>
              </a:stretch>
            </p:blipFill>
            <p:spPr>
              <a:xfrm>
                <a:off x="687254" y="2880892"/>
                <a:ext cx="3152853" cy="3791855"/>
              </a:xfrm>
              <a:prstGeom prst="rect">
                <a:avLst/>
              </a:prstGeom>
              <a:ln>
                <a:noFill/>
              </a:ln>
              <a:effectLst>
                <a:outerShdw blurRad="190500" algn="tl" rotWithShape="0">
                  <a:srgbClr val="000000">
                    <a:alpha val="70000"/>
                  </a:srgbClr>
                </a:outerShdw>
              </a:effectLst>
            </p:spPr>
          </p:pic>
          <p:pic>
            <p:nvPicPr>
              <p:cNvPr id="2052" name="Picture 4" descr="SASM Down? SASM status and reported issues - SaaSHub">
                <a:extLst>
                  <a:ext uri="{FF2B5EF4-FFF2-40B4-BE49-F238E27FC236}">
                    <a16:creationId xmlns:a16="http://schemas.microsoft.com/office/drawing/2014/main" id="{CC605FEC-6592-4953-B3F3-E311EAAB3C9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28664" y="2192868"/>
                <a:ext cx="648072" cy="648072"/>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文本框 35">
              <a:extLst>
                <a:ext uri="{FF2B5EF4-FFF2-40B4-BE49-F238E27FC236}">
                  <a16:creationId xmlns:a16="http://schemas.microsoft.com/office/drawing/2014/main" id="{92896E1C-7917-46BA-AF67-3C3ED947FF8E}"/>
                </a:ext>
              </a:extLst>
            </p:cNvPr>
            <p:cNvSpPr txBox="1"/>
            <p:nvPr/>
          </p:nvSpPr>
          <p:spPr>
            <a:xfrm>
              <a:off x="992560" y="6656554"/>
              <a:ext cx="2448272" cy="230832"/>
            </a:xfrm>
            <a:prstGeom prst="rect">
              <a:avLst/>
            </a:prstGeom>
            <a:noFill/>
          </p:spPr>
          <p:txBody>
            <a:bodyPr wrap="square">
              <a:spAutoFit/>
            </a:bodyPr>
            <a:lstStyle/>
            <a:p>
              <a:pPr algn="ctr"/>
              <a:r>
                <a:rPr lang="zh-CN" altLang="en-US" sz="900" dirty="0">
                  <a:solidFill>
                    <a:schemeClr val="bg1">
                      <a:lumMod val="50000"/>
                    </a:schemeClr>
                  </a:solidFill>
                  <a:cs typeface="+mn-ea"/>
                </a:rPr>
                <a:t>https://dman95.github.io/SASM/english.html</a:t>
              </a:r>
            </a:p>
          </p:txBody>
        </p:sp>
      </p:grpSp>
    </p:spTree>
    <p:extLst>
      <p:ext uri="{BB962C8B-B14F-4D97-AF65-F5344CB8AC3E}">
        <p14:creationId xmlns:p14="http://schemas.microsoft.com/office/powerpoint/2010/main" val="21997550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Aft>
                <a:spcPts val="0"/>
              </a:spcAft>
              <a:defRPr/>
            </a:pP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rPr>
              <a:t>课程简介</a:t>
            </a:r>
            <a:endParaRP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endParaRPr>
          </a:p>
        </p:txBody>
      </p:sp>
      <p:sp>
        <p:nvSpPr>
          <p:cNvPr id="3" name="内容占位符 2"/>
          <p:cNvSpPr>
            <a:spLocks noGrp="1"/>
          </p:cNvSpPr>
          <p:nvPr>
            <p:ph idx="1"/>
          </p:nvPr>
        </p:nvSpPr>
        <p:spPr>
          <a:xfrm>
            <a:off x="495300" y="1052736"/>
            <a:ext cx="5033764" cy="5328592"/>
          </a:xfrm>
        </p:spPr>
        <p:txBody>
          <a:bodyPr>
            <a:normAutofit/>
          </a:bodyPr>
          <a:lstStyle/>
          <a:p>
            <a:r>
              <a:rPr lang="zh-CN" altLang="en-US" dirty="0">
                <a:cs typeface="+mn-ea"/>
                <a:sym typeface="+mn-lt"/>
              </a:rPr>
              <a:t>主讲教师</a:t>
            </a:r>
            <a:endParaRPr lang="en-US" altLang="zh-CN" dirty="0">
              <a:cs typeface="+mn-ea"/>
              <a:sym typeface="+mn-lt"/>
            </a:endParaRPr>
          </a:p>
          <a:p>
            <a:pPr lvl="1"/>
            <a:r>
              <a:rPr lang="zh-CN" altLang="en-US" sz="3200" dirty="0">
                <a:cs typeface="+mn-ea"/>
                <a:sym typeface="+mn-lt"/>
              </a:rPr>
              <a:t>潘胜利</a:t>
            </a:r>
            <a:r>
              <a:rPr lang="zh-CN" altLang="en-US" dirty="0">
                <a:cs typeface="+mn-ea"/>
                <a:sym typeface="+mn-lt"/>
              </a:rPr>
              <a:t>，副教授</a:t>
            </a:r>
            <a:endParaRPr lang="en-US" altLang="zh-CN" dirty="0">
              <a:cs typeface="+mn-ea"/>
              <a:sym typeface="+mn-lt"/>
            </a:endParaRPr>
          </a:p>
          <a:p>
            <a:pPr lvl="2">
              <a:buFont typeface="Arial" panose="020B0604020202020204" pitchFamily="34" charset="0"/>
              <a:buChar char="•"/>
            </a:pPr>
            <a:r>
              <a:rPr lang="zh-CN" altLang="en-US" dirty="0">
                <a:cs typeface="+mn-ea"/>
                <a:sym typeface="+mn-lt"/>
              </a:rPr>
              <a:t>网络安全与治理中心</a:t>
            </a:r>
            <a:endParaRPr lang="en-US" altLang="zh-CN" dirty="0">
              <a:cs typeface="+mn-ea"/>
              <a:sym typeface="+mn-lt"/>
            </a:endParaRPr>
          </a:p>
          <a:p>
            <a:pPr lvl="2">
              <a:buFont typeface="Arial" panose="020B0604020202020204" pitchFamily="34" charset="0"/>
              <a:buChar char="•"/>
            </a:pPr>
            <a:r>
              <a:rPr lang="zh-CN" altLang="en-US" dirty="0">
                <a:solidFill>
                  <a:schemeClr val="bg1">
                    <a:lumMod val="65000"/>
                  </a:schemeClr>
                </a:solidFill>
                <a:cs typeface="+mn-ea"/>
                <a:sym typeface="+mn-lt"/>
              </a:rPr>
              <a:t>沙河校区网安楼 </a:t>
            </a:r>
            <a:r>
              <a:rPr lang="en-US" altLang="zh-CN" dirty="0">
                <a:solidFill>
                  <a:schemeClr val="bg1">
                    <a:lumMod val="65000"/>
                  </a:schemeClr>
                </a:solidFill>
                <a:cs typeface="+mn-ea"/>
                <a:sym typeface="+mn-lt"/>
              </a:rPr>
              <a:t>525</a:t>
            </a:r>
            <a:r>
              <a:rPr lang="zh-CN" altLang="en-US" dirty="0">
                <a:solidFill>
                  <a:schemeClr val="bg1">
                    <a:lumMod val="65000"/>
                  </a:schemeClr>
                </a:solidFill>
                <a:cs typeface="+mn-ea"/>
                <a:sym typeface="+mn-lt"/>
              </a:rPr>
              <a:t> </a:t>
            </a:r>
            <a:r>
              <a:rPr lang="en-US" altLang="zh-CN" dirty="0">
                <a:solidFill>
                  <a:schemeClr val="bg1">
                    <a:lumMod val="65000"/>
                  </a:schemeClr>
                </a:solidFill>
                <a:cs typeface="+mn-ea"/>
                <a:sym typeface="+mn-lt"/>
              </a:rPr>
              <a:t>(</a:t>
            </a:r>
            <a:r>
              <a:rPr lang="zh-CN" altLang="en-US" dirty="0">
                <a:solidFill>
                  <a:schemeClr val="bg1">
                    <a:lumMod val="65000"/>
                  </a:schemeClr>
                </a:solidFill>
                <a:cs typeface="+mn-ea"/>
                <a:sym typeface="+mn-lt"/>
              </a:rPr>
              <a:t>西</a:t>
            </a:r>
            <a:r>
              <a:rPr lang="en-US" altLang="zh-CN" dirty="0">
                <a:solidFill>
                  <a:schemeClr val="bg1">
                    <a:lumMod val="65000"/>
                  </a:schemeClr>
                </a:solidFill>
                <a:cs typeface="+mn-ea"/>
                <a:sym typeface="+mn-lt"/>
              </a:rPr>
              <a:t>)</a:t>
            </a:r>
          </a:p>
          <a:p>
            <a:pPr lvl="2">
              <a:buFont typeface="Arial" panose="020B0604020202020204" pitchFamily="34" charset="0"/>
              <a:buChar char="•"/>
            </a:pPr>
            <a:r>
              <a:rPr lang="en-US" altLang="zh-CN" dirty="0">
                <a:solidFill>
                  <a:schemeClr val="bg1">
                    <a:lumMod val="65000"/>
                  </a:schemeClr>
                </a:solidFill>
                <a:cs typeface="+mn-ea"/>
                <a:sym typeface="+mn-lt"/>
              </a:rPr>
              <a:t>psl@bupt.edu.cn</a:t>
            </a:r>
          </a:p>
          <a:p>
            <a:endParaRPr lang="en-US" altLang="zh-CN" dirty="0">
              <a:cs typeface="+mn-ea"/>
              <a:sym typeface="+mn-lt"/>
            </a:endParaRPr>
          </a:p>
          <a:p>
            <a:r>
              <a:rPr lang="zh-CN" altLang="en-US" dirty="0">
                <a:cs typeface="+mn-ea"/>
                <a:sym typeface="+mn-lt"/>
              </a:rPr>
              <a:t>助教同学</a:t>
            </a:r>
            <a:endParaRPr lang="en-US" altLang="zh-CN" dirty="0">
              <a:cs typeface="+mn-ea"/>
              <a:sym typeface="+mn-lt"/>
            </a:endParaRPr>
          </a:p>
          <a:p>
            <a:pPr lvl="1"/>
            <a:r>
              <a:rPr lang="zh-CN" altLang="en-US" dirty="0">
                <a:cs typeface="+mn-ea"/>
                <a:sym typeface="+mn-lt"/>
              </a:rPr>
              <a:t>董英杰</a:t>
            </a:r>
            <a:r>
              <a:rPr lang="en-US" altLang="zh-CN" dirty="0">
                <a:cs typeface="+mn-ea"/>
                <a:sym typeface="+mn-lt"/>
              </a:rPr>
              <a:t>(</a:t>
            </a:r>
            <a:r>
              <a:rPr lang="zh-CN" altLang="en-US" dirty="0">
                <a:cs typeface="+mn-ea"/>
                <a:sym typeface="+mn-lt"/>
              </a:rPr>
              <a:t>硕士同学）</a:t>
            </a:r>
            <a:endParaRPr lang="en-US" altLang="zh-CN" dirty="0">
              <a:cs typeface="+mn-ea"/>
              <a:sym typeface="+mn-lt"/>
            </a:endParaRPr>
          </a:p>
          <a:p>
            <a:pPr lvl="1"/>
            <a:r>
              <a:rPr lang="en-US" altLang="zh-CN" dirty="0" err="1">
                <a:cs typeface="+mn-ea"/>
                <a:sym typeface="+mn-lt"/>
              </a:rPr>
              <a:t>ChatGPT</a:t>
            </a:r>
            <a:r>
              <a:rPr lang="zh-CN" altLang="en-US" dirty="0">
                <a:cs typeface="+mn-ea"/>
                <a:sym typeface="+mn-lt"/>
              </a:rPr>
              <a:t>、</a:t>
            </a:r>
            <a:r>
              <a:rPr lang="en-US" altLang="zh-CN" dirty="0">
                <a:cs typeface="+mn-ea"/>
                <a:sym typeface="+mn-lt"/>
              </a:rPr>
              <a:t>Gemini</a:t>
            </a: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pic>
        <p:nvPicPr>
          <p:cNvPr id="4" name="图片 3">
            <a:extLst>
              <a:ext uri="{FF2B5EF4-FFF2-40B4-BE49-F238E27FC236}">
                <a16:creationId xmlns:a16="http://schemas.microsoft.com/office/drawing/2014/main" id="{5E459DDB-0AFC-4A17-9108-2C3D326E3E5F}"/>
              </a:ext>
            </a:extLst>
          </p:cNvPr>
          <p:cNvPicPr>
            <a:picLocks noChangeAspect="1"/>
          </p:cNvPicPr>
          <p:nvPr/>
        </p:nvPicPr>
        <p:blipFill>
          <a:blip r:embed="rId3" cstate="print">
            <a:extLst>
              <a:ext uri="{28A0092B-C50C-407E-A947-70E740481C1C}">
                <a14:useLocalDpi xmlns:a14="http://schemas.microsoft.com/office/drawing/2010/main" val="0"/>
              </a:ext>
            </a:extLst>
          </a:blip>
          <a:srcRect t="11987" b="11987"/>
          <a:stretch/>
        </p:blipFill>
        <p:spPr>
          <a:xfrm>
            <a:off x="5890345" y="1449419"/>
            <a:ext cx="3827009" cy="5184576"/>
          </a:xfrm>
          <a:prstGeom prst="rect">
            <a:avLst/>
          </a:prstGeom>
          <a:ln>
            <a:noFill/>
          </a:ln>
          <a:effectLst>
            <a:outerShdw blurRad="190500" algn="tl" rotWithShape="0">
              <a:srgbClr val="000000">
                <a:alpha val="70000"/>
              </a:srgbClr>
            </a:outerShdw>
          </a:effectLst>
        </p:spPr>
      </p:pic>
      <p:sp>
        <p:nvSpPr>
          <p:cNvPr id="5" name="文本框 4">
            <a:extLst>
              <a:ext uri="{FF2B5EF4-FFF2-40B4-BE49-F238E27FC236}">
                <a16:creationId xmlns:a16="http://schemas.microsoft.com/office/drawing/2014/main" id="{87902A2E-4F75-4431-A4B5-D3267557ECA4}"/>
              </a:ext>
            </a:extLst>
          </p:cNvPr>
          <p:cNvSpPr txBox="1"/>
          <p:nvPr/>
        </p:nvSpPr>
        <p:spPr>
          <a:xfrm>
            <a:off x="5889104" y="1052736"/>
            <a:ext cx="3827009" cy="400110"/>
          </a:xfrm>
          <a:prstGeom prst="rect">
            <a:avLst/>
          </a:prstGeom>
          <a:solidFill>
            <a:srgbClr val="FFFF00"/>
          </a:solidFill>
        </p:spPr>
        <p:txBody>
          <a:bodyPr wrap="square" rtlCol="0">
            <a:spAutoFit/>
          </a:bodyPr>
          <a:lstStyle/>
          <a:p>
            <a:pPr algn="ctr"/>
            <a:r>
              <a:rPr lang="zh-CN" altLang="en-US" sz="2000" b="1" dirty="0">
                <a:solidFill>
                  <a:schemeClr val="tx1">
                    <a:lumMod val="65000"/>
                    <a:lumOff val="35000"/>
                  </a:schemeClr>
                </a:solidFill>
                <a:cs typeface="+mn-ea"/>
                <a:sym typeface="+mn-lt"/>
              </a:rPr>
              <a:t>本课程的学习交流 </a:t>
            </a:r>
            <a:r>
              <a:rPr lang="en-US" altLang="zh-CN" sz="2000" b="1" dirty="0">
                <a:solidFill>
                  <a:schemeClr val="tx1">
                    <a:lumMod val="65000"/>
                    <a:lumOff val="35000"/>
                  </a:schemeClr>
                </a:solidFill>
                <a:cs typeface="+mn-ea"/>
                <a:sym typeface="+mn-lt"/>
              </a:rPr>
              <a:t>QQ </a:t>
            </a:r>
            <a:r>
              <a:rPr lang="zh-CN" altLang="en-US" sz="2000" b="1" dirty="0">
                <a:solidFill>
                  <a:schemeClr val="tx1">
                    <a:lumMod val="65000"/>
                    <a:lumOff val="35000"/>
                  </a:schemeClr>
                </a:solidFill>
                <a:cs typeface="+mn-ea"/>
                <a:sym typeface="+mn-lt"/>
              </a:rPr>
              <a:t>群</a:t>
            </a:r>
          </a:p>
        </p:txBody>
      </p:sp>
      <p:pic>
        <p:nvPicPr>
          <p:cNvPr id="6" name="图片 5">
            <a:extLst>
              <a:ext uri="{FF2B5EF4-FFF2-40B4-BE49-F238E27FC236}">
                <a16:creationId xmlns:a16="http://schemas.microsoft.com/office/drawing/2014/main" id="{302EB499-3B16-4506-B4BF-C5F7B6A9ADF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246" b="9246"/>
          <a:stretch/>
        </p:blipFill>
        <p:spPr>
          <a:xfrm>
            <a:off x="992560" y="4725144"/>
            <a:ext cx="4199047" cy="2052867"/>
          </a:xfrm>
          <a:prstGeom prst="rect">
            <a:avLst/>
          </a:prstGeom>
        </p:spPr>
      </p:pic>
    </p:spTree>
    <p:extLst>
      <p:ext uri="{BB962C8B-B14F-4D97-AF65-F5344CB8AC3E}">
        <p14:creationId xmlns:p14="http://schemas.microsoft.com/office/powerpoint/2010/main" val="265558243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barn(inVertical)">
                                      <p:cBhvr>
                                        <p:cTn id="7" dur="500"/>
                                        <p:tgtEl>
                                          <p:spTgt spid="3">
                                            <p:txEl>
                                              <p:pRg st="8" end="8"/>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484784"/>
            <a:ext cx="9498260" cy="4032448"/>
          </a:xfrm>
        </p:spPr>
        <p:txBody>
          <a:bodyPr/>
          <a:lstStyle/>
          <a:p>
            <a:r>
              <a:rPr lang="zh-CN" altLang="en-US" dirty="0">
                <a:cs typeface="+mn-ea"/>
                <a:sym typeface="+mn-lt"/>
              </a:rPr>
              <a:t>逆向工程 </a:t>
            </a:r>
            <a:r>
              <a:rPr lang="en-US" altLang="zh-CN" dirty="0">
                <a:solidFill>
                  <a:schemeClr val="bg1">
                    <a:lumMod val="75000"/>
                  </a:schemeClr>
                </a:solidFill>
                <a:cs typeface="+mn-ea"/>
                <a:sym typeface="+mn-lt"/>
              </a:rPr>
              <a:t>(</a:t>
            </a:r>
            <a:r>
              <a:rPr lang="zh-CN" altLang="en-US" dirty="0">
                <a:solidFill>
                  <a:schemeClr val="bg1">
                    <a:lumMod val="75000"/>
                  </a:schemeClr>
                </a:solidFill>
                <a:cs typeface="+mn-ea"/>
                <a:sym typeface="+mn-lt"/>
              </a:rPr>
              <a:t>程序开发基本知识回顾</a:t>
            </a:r>
            <a:r>
              <a:rPr lang="en-US" altLang="zh-CN" dirty="0">
                <a:solidFill>
                  <a:schemeClr val="bg1">
                    <a:lumMod val="75000"/>
                  </a:schemeClr>
                </a:solidFill>
                <a:cs typeface="+mn-ea"/>
                <a:sym typeface="+mn-lt"/>
              </a:rPr>
              <a:t>)</a:t>
            </a:r>
            <a:endParaRPr lang="zh-CN" altLang="en-US" dirty="0">
              <a:cs typeface="+mn-ea"/>
              <a:sym typeface="+mn-lt"/>
            </a:endParaRPr>
          </a:p>
          <a:p>
            <a:pPr lvl="1"/>
            <a:r>
              <a:rPr lang="zh-CN" altLang="en-US" dirty="0">
                <a:cs typeface="+mn-ea"/>
                <a:sym typeface="+mn-lt"/>
              </a:rPr>
              <a:t>文本字符编码格式</a:t>
            </a:r>
            <a:endParaRPr lang="en-US" altLang="zh-CN" dirty="0">
              <a:cs typeface="+mn-ea"/>
              <a:sym typeface="+mn-lt"/>
            </a:endParaRPr>
          </a:p>
          <a:p>
            <a:pPr lvl="2"/>
            <a:r>
              <a:rPr lang="zh-CN" altLang="en-US" b="0" dirty="0">
                <a:solidFill>
                  <a:srgbClr val="333333"/>
                </a:solidFill>
                <a:latin typeface="SF Pro SC"/>
              </a:rPr>
              <a:t>计算机使用</a:t>
            </a:r>
            <a:r>
              <a:rPr lang="zh-CN" altLang="en-US" b="0" i="0" dirty="0">
                <a:solidFill>
                  <a:srgbClr val="333333"/>
                </a:solidFill>
                <a:effectLst/>
                <a:latin typeface="SF Pro SC"/>
              </a:rPr>
              <a:t>二进制，须将文本字符进行二进制编码以便处理</a:t>
            </a:r>
            <a:endParaRPr lang="en-US" altLang="zh-CN" b="0" i="0" dirty="0">
              <a:solidFill>
                <a:srgbClr val="333333"/>
              </a:solidFill>
              <a:effectLst/>
              <a:latin typeface="SF Pro SC"/>
            </a:endParaRPr>
          </a:p>
          <a:p>
            <a:pPr lvl="2"/>
            <a:r>
              <a:rPr lang="zh-CN" altLang="en-US" b="0" i="0" dirty="0">
                <a:solidFill>
                  <a:srgbClr val="333333"/>
                </a:solidFill>
                <a:effectLst/>
                <a:latin typeface="Helvetica Neue"/>
              </a:rPr>
              <a:t>常接触到的编码格式有</a:t>
            </a:r>
            <a:r>
              <a:rPr lang="en-US" altLang="zh-CN" i="0" u="none" strike="noStrike" dirty="0">
                <a:solidFill>
                  <a:srgbClr val="3333FF"/>
                </a:solidFill>
                <a:effectLst/>
                <a:latin typeface="Helvetica Neue"/>
              </a:rPr>
              <a:t>ASCII</a:t>
            </a:r>
            <a:r>
              <a:rPr lang="zh-CN" altLang="en-US" i="0" u="none" strike="noStrike" dirty="0">
                <a:effectLst/>
                <a:latin typeface="Helvetica Neue"/>
              </a:rPr>
              <a:t> 、</a:t>
            </a:r>
            <a:r>
              <a:rPr lang="en-US" altLang="zh-CN" i="0" u="none" strike="noStrike" dirty="0">
                <a:solidFill>
                  <a:schemeClr val="accent6">
                    <a:lumMod val="75000"/>
                  </a:schemeClr>
                </a:solidFill>
                <a:effectLst/>
                <a:latin typeface="Helvetica Neue"/>
              </a:rPr>
              <a:t>GBK </a:t>
            </a:r>
            <a:r>
              <a:rPr lang="zh-CN" altLang="en-US" i="0" dirty="0">
                <a:solidFill>
                  <a:srgbClr val="333333"/>
                </a:solidFill>
                <a:effectLst/>
                <a:latin typeface="Helvetica Neue"/>
              </a:rPr>
              <a:t>、</a:t>
            </a:r>
            <a:r>
              <a:rPr lang="en-US" altLang="zh-CN" i="0" u="none" strike="noStrike" dirty="0">
                <a:solidFill>
                  <a:srgbClr val="FC0A0A"/>
                </a:solidFill>
                <a:effectLst/>
                <a:latin typeface="Helvetica Neue"/>
              </a:rPr>
              <a:t>UTF-8</a:t>
            </a:r>
            <a:r>
              <a:rPr lang="zh-CN" altLang="en-US" b="0" i="0" dirty="0">
                <a:solidFill>
                  <a:srgbClr val="333333"/>
                </a:solidFill>
                <a:effectLst/>
                <a:latin typeface="Helvetica Neue"/>
              </a:rPr>
              <a:t>等</a:t>
            </a:r>
            <a:endParaRPr lang="en-US" altLang="zh-CN" b="0" i="0" dirty="0">
              <a:solidFill>
                <a:srgbClr val="333333"/>
              </a:solidFill>
              <a:effectLst/>
              <a:latin typeface="Helvetica Neue"/>
            </a:endParaRPr>
          </a:p>
          <a:p>
            <a:pPr lvl="2"/>
            <a:r>
              <a:rPr lang="en-US" altLang="zh-CN" b="0" dirty="0">
                <a:solidFill>
                  <a:srgbClr val="333333"/>
                </a:solidFill>
                <a:latin typeface="Helvetica Neue"/>
                <a:cs typeface="+mn-ea"/>
                <a:sym typeface="+mn-lt"/>
              </a:rPr>
              <a:t>UTF-8 </a:t>
            </a:r>
            <a:r>
              <a:rPr lang="zh-CN" altLang="en-US" b="0" dirty="0">
                <a:solidFill>
                  <a:srgbClr val="333333"/>
                </a:solidFill>
                <a:latin typeface="Helvetica Neue"/>
                <a:cs typeface="+mn-ea"/>
                <a:sym typeface="+mn-lt"/>
              </a:rPr>
              <a:t>是 </a:t>
            </a:r>
            <a:r>
              <a:rPr lang="en-US" altLang="zh-CN" dirty="0">
                <a:solidFill>
                  <a:srgbClr val="00B050"/>
                </a:solidFill>
                <a:latin typeface="Helvetica Neue"/>
                <a:cs typeface="+mn-ea"/>
                <a:sym typeface="+mn-lt"/>
              </a:rPr>
              <a:t>Unicode</a:t>
            </a:r>
            <a:r>
              <a:rPr lang="zh-CN" altLang="en-US" b="0" dirty="0">
                <a:solidFill>
                  <a:srgbClr val="333333"/>
                </a:solidFill>
                <a:latin typeface="Helvetica Neue"/>
                <a:cs typeface="+mn-ea"/>
                <a:sym typeface="+mn-lt"/>
              </a:rPr>
              <a:t> 的一种实现，兼容 </a:t>
            </a:r>
            <a:r>
              <a:rPr lang="en-US" altLang="zh-CN" b="0" dirty="0">
                <a:solidFill>
                  <a:srgbClr val="333333"/>
                </a:solidFill>
                <a:latin typeface="Helvetica Neue"/>
                <a:cs typeface="+mn-ea"/>
                <a:sym typeface="+mn-lt"/>
              </a:rPr>
              <a:t>ASCII</a:t>
            </a:r>
            <a:r>
              <a:rPr lang="zh-CN" altLang="en-US" b="0" dirty="0">
                <a:solidFill>
                  <a:srgbClr val="333333"/>
                </a:solidFill>
                <a:latin typeface="Helvetica Neue"/>
                <a:cs typeface="+mn-ea"/>
                <a:sym typeface="+mn-lt"/>
              </a:rPr>
              <a:t>，</a:t>
            </a:r>
            <a:r>
              <a:rPr lang="zh-CN" altLang="en-US" b="0" dirty="0">
                <a:solidFill>
                  <a:srgbClr val="333333"/>
                </a:solidFill>
                <a:highlight>
                  <a:srgbClr val="FFFF00"/>
                </a:highlight>
                <a:latin typeface="Helvetica Neue"/>
                <a:cs typeface="+mn-ea"/>
                <a:sym typeface="+mn-lt"/>
              </a:rPr>
              <a:t>编码长度可变</a:t>
            </a:r>
            <a:endParaRPr lang="en-US" altLang="zh-CN" dirty="0">
              <a:highlight>
                <a:srgbClr val="FFFF00"/>
              </a:highlight>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）逆向工程概述</a:t>
            </a:r>
          </a:p>
        </p:txBody>
      </p:sp>
      <p:grpSp>
        <p:nvGrpSpPr>
          <p:cNvPr id="16" name="组合 15">
            <a:extLst>
              <a:ext uri="{FF2B5EF4-FFF2-40B4-BE49-F238E27FC236}">
                <a16:creationId xmlns:a16="http://schemas.microsoft.com/office/drawing/2014/main" id="{49459470-1E47-408F-A359-24152733F3B7}"/>
              </a:ext>
            </a:extLst>
          </p:cNvPr>
          <p:cNvGrpSpPr/>
          <p:nvPr/>
        </p:nvGrpSpPr>
        <p:grpSpPr>
          <a:xfrm>
            <a:off x="193427" y="3933056"/>
            <a:ext cx="4406889" cy="2828054"/>
            <a:chOff x="193427" y="3933056"/>
            <a:chExt cx="4406889" cy="2828054"/>
          </a:xfrm>
        </p:grpSpPr>
        <p:pic>
          <p:nvPicPr>
            <p:cNvPr id="6" name="图片 5">
              <a:extLst>
                <a:ext uri="{FF2B5EF4-FFF2-40B4-BE49-F238E27FC236}">
                  <a16:creationId xmlns:a16="http://schemas.microsoft.com/office/drawing/2014/main" id="{20035013-C76E-4500-A0EF-92D33F080F95}"/>
                </a:ext>
              </a:extLst>
            </p:cNvPr>
            <p:cNvPicPr>
              <a:picLocks noChangeAspect="1"/>
            </p:cNvPicPr>
            <p:nvPr/>
          </p:nvPicPr>
          <p:blipFill>
            <a:blip r:embed="rId3"/>
            <a:stretch>
              <a:fillRect/>
            </a:stretch>
          </p:blipFill>
          <p:spPr>
            <a:xfrm>
              <a:off x="193427" y="3933056"/>
              <a:ext cx="4406889" cy="2448272"/>
            </a:xfrm>
            <a:prstGeom prst="rect">
              <a:avLst/>
            </a:prstGeom>
          </p:spPr>
        </p:pic>
        <p:sp>
          <p:nvSpPr>
            <p:cNvPr id="9" name="文本框 8">
              <a:extLst>
                <a:ext uri="{FF2B5EF4-FFF2-40B4-BE49-F238E27FC236}">
                  <a16:creationId xmlns:a16="http://schemas.microsoft.com/office/drawing/2014/main" id="{8DB20534-04C1-469F-9C27-5169D1127575}"/>
                </a:ext>
              </a:extLst>
            </p:cNvPr>
            <p:cNvSpPr txBox="1"/>
            <p:nvPr/>
          </p:nvSpPr>
          <p:spPr>
            <a:xfrm>
              <a:off x="272480" y="6545666"/>
              <a:ext cx="3699315" cy="215444"/>
            </a:xfrm>
            <a:prstGeom prst="rect">
              <a:avLst/>
            </a:prstGeom>
            <a:noFill/>
          </p:spPr>
          <p:txBody>
            <a:bodyPr wrap="square">
              <a:spAutoFit/>
            </a:bodyPr>
            <a:lstStyle/>
            <a:p>
              <a:r>
                <a:rPr lang="zh-CN" altLang="en-US" sz="800" dirty="0">
                  <a:solidFill>
                    <a:schemeClr val="bg1">
                      <a:lumMod val="50000"/>
                    </a:schemeClr>
                  </a:solidFill>
                </a:rPr>
                <a:t>https://w3techs.com/technologies/history_overview/character_encoding/ms/y</a:t>
              </a:r>
            </a:p>
          </p:txBody>
        </p:sp>
      </p:grpSp>
      <p:graphicFrame>
        <p:nvGraphicFramePr>
          <p:cNvPr id="8" name="表格 9">
            <a:extLst>
              <a:ext uri="{FF2B5EF4-FFF2-40B4-BE49-F238E27FC236}">
                <a16:creationId xmlns:a16="http://schemas.microsoft.com/office/drawing/2014/main" id="{1FBE9DFE-9219-4CC4-920A-7DFDA4BBE095}"/>
              </a:ext>
            </a:extLst>
          </p:cNvPr>
          <p:cNvGraphicFramePr>
            <a:graphicFrameLocks noGrp="1"/>
          </p:cNvGraphicFramePr>
          <p:nvPr>
            <p:extLst>
              <p:ext uri="{D42A27DB-BD31-4B8C-83A1-F6EECF244321}">
                <p14:modId xmlns:p14="http://schemas.microsoft.com/office/powerpoint/2010/main" val="3843982848"/>
              </p:ext>
            </p:extLst>
          </p:nvPr>
        </p:nvGraphicFramePr>
        <p:xfrm>
          <a:off x="4354225" y="4034252"/>
          <a:ext cx="5551775" cy="2361579"/>
        </p:xfrm>
        <a:graphic>
          <a:graphicData uri="http://schemas.openxmlformats.org/drawingml/2006/table">
            <a:tbl>
              <a:tblPr firstRow="1" bandRow="1">
                <a:tableStyleId>{0E3FDE45-AF77-4B5C-9715-49D594BDF05E}</a:tableStyleId>
              </a:tblPr>
              <a:tblGrid>
                <a:gridCol w="658100">
                  <a:extLst>
                    <a:ext uri="{9D8B030D-6E8A-4147-A177-3AD203B41FA5}">
                      <a16:colId xmlns:a16="http://schemas.microsoft.com/office/drawing/2014/main" val="1812491024"/>
                    </a:ext>
                  </a:extLst>
                </a:gridCol>
                <a:gridCol w="848715">
                  <a:extLst>
                    <a:ext uri="{9D8B030D-6E8A-4147-A177-3AD203B41FA5}">
                      <a16:colId xmlns:a16="http://schemas.microsoft.com/office/drawing/2014/main" val="200644389"/>
                    </a:ext>
                  </a:extLst>
                </a:gridCol>
                <a:gridCol w="917448">
                  <a:extLst>
                    <a:ext uri="{9D8B030D-6E8A-4147-A177-3AD203B41FA5}">
                      <a16:colId xmlns:a16="http://schemas.microsoft.com/office/drawing/2014/main" val="4006786335"/>
                    </a:ext>
                  </a:extLst>
                </a:gridCol>
                <a:gridCol w="3127512">
                  <a:extLst>
                    <a:ext uri="{9D8B030D-6E8A-4147-A177-3AD203B41FA5}">
                      <a16:colId xmlns:a16="http://schemas.microsoft.com/office/drawing/2014/main" val="953494892"/>
                    </a:ext>
                  </a:extLst>
                </a:gridCol>
              </a:tblGrid>
              <a:tr h="199335">
                <a:tc rowSpan="2">
                  <a:txBody>
                    <a:bodyPr/>
                    <a:lstStyle/>
                    <a:p>
                      <a:pPr algn="ctr"/>
                      <a:r>
                        <a:rPr lang="zh-CN" altLang="en-US" sz="800" b="0" dirty="0">
                          <a:solidFill>
                            <a:srgbClr val="666666"/>
                          </a:solidFill>
                          <a:effectLst/>
                        </a:rPr>
                        <a:t>字长</a:t>
                      </a:r>
                      <a:endParaRPr lang="zh-CN" altLang="en-US" sz="800" b="0" i="0" dirty="0">
                        <a:solidFill>
                          <a:srgbClr val="666666"/>
                        </a:solidFill>
                        <a:effectLst/>
                      </a:endParaRPr>
                    </a:p>
                  </a:txBody>
                  <a:tcPr anchor="ctr"/>
                </a:tc>
                <a:tc gridSpan="2">
                  <a:txBody>
                    <a:bodyPr/>
                    <a:lstStyle/>
                    <a:p>
                      <a:pPr algn="ctr"/>
                      <a:r>
                        <a:rPr lang="en-US" altLang="zh-CN" sz="800" b="1" kern="1200" dirty="0">
                          <a:solidFill>
                            <a:srgbClr val="00B050"/>
                          </a:solidFill>
                          <a:effectLst/>
                          <a:latin typeface="+mn-lt"/>
                          <a:ea typeface="+mn-ea"/>
                          <a:cs typeface="+mn-cs"/>
                        </a:rPr>
                        <a:t>Unicode</a:t>
                      </a:r>
                      <a:endParaRPr lang="zh-CN" altLang="en-US" sz="800" b="1" kern="1200" dirty="0">
                        <a:solidFill>
                          <a:srgbClr val="00B050"/>
                        </a:solidFill>
                        <a:effectLst/>
                        <a:latin typeface="+mn-lt"/>
                        <a:ea typeface="+mn-ea"/>
                        <a:cs typeface="+mn-cs"/>
                      </a:endParaRPr>
                    </a:p>
                  </a:txBody>
                  <a:tcPr anchor="ctr"/>
                </a:tc>
                <a:tc hMerge="1">
                  <a:txBody>
                    <a:bodyPr/>
                    <a:lstStyle/>
                    <a:p>
                      <a:pPr algn="ctr"/>
                      <a:r>
                        <a:rPr lang="en-US" altLang="zh-CN" sz="800" b="1" kern="1200" dirty="0">
                          <a:solidFill>
                            <a:srgbClr val="00B050"/>
                          </a:solidFill>
                          <a:effectLst/>
                          <a:latin typeface="+mn-lt"/>
                          <a:ea typeface="+mn-ea"/>
                          <a:cs typeface="+mn-cs"/>
                        </a:rPr>
                        <a:t>Unicode</a:t>
                      </a:r>
                    </a:p>
                    <a:p>
                      <a:pPr algn="ctr"/>
                      <a:r>
                        <a:rPr lang="zh-CN" altLang="en-US" sz="800" b="1" kern="1200" dirty="0">
                          <a:solidFill>
                            <a:schemeClr val="tx1"/>
                          </a:solidFill>
                          <a:effectLst/>
                          <a:latin typeface="+mn-lt"/>
                          <a:ea typeface="+mn-ea"/>
                          <a:cs typeface="+mn-cs"/>
                        </a:rPr>
                        <a:t>结束点</a:t>
                      </a:r>
                    </a:p>
                  </a:txBody>
                  <a:tcPr anchor="ctr"/>
                </a:tc>
                <a:tc rowSpan="2">
                  <a:txBody>
                    <a:bodyPr/>
                    <a:lstStyle/>
                    <a:p>
                      <a:pPr algn="ctr"/>
                      <a:r>
                        <a:rPr lang="en-US" altLang="zh-CN" sz="800" b="1" dirty="0">
                          <a:solidFill>
                            <a:srgbClr val="FF0000"/>
                          </a:solidFill>
                          <a:effectLst/>
                        </a:rPr>
                        <a:t>UTF-8</a:t>
                      </a:r>
                      <a:r>
                        <a:rPr lang="en-US" altLang="zh-CN" sz="800" b="1" dirty="0">
                          <a:solidFill>
                            <a:srgbClr val="666666"/>
                          </a:solidFill>
                          <a:effectLst/>
                        </a:rPr>
                        <a:t> </a:t>
                      </a:r>
                      <a:r>
                        <a:rPr lang="zh-CN" altLang="en-US" sz="800" b="1" dirty="0">
                          <a:solidFill>
                            <a:srgbClr val="666666"/>
                          </a:solidFill>
                          <a:effectLst/>
                        </a:rPr>
                        <a:t>（二进制表示）</a:t>
                      </a:r>
                      <a:endParaRPr lang="zh-CN" altLang="en-US" sz="800" b="1" i="0" dirty="0">
                        <a:solidFill>
                          <a:srgbClr val="666666"/>
                        </a:solidFill>
                        <a:effectLst/>
                      </a:endParaRPr>
                    </a:p>
                  </a:txBody>
                  <a:tcPr anchor="ctr"/>
                </a:tc>
                <a:extLst>
                  <a:ext uri="{0D108BD9-81ED-4DB2-BD59-A6C34878D82A}">
                    <a16:rowId xmlns:a16="http://schemas.microsoft.com/office/drawing/2014/main" val="343213270"/>
                  </a:ext>
                </a:extLst>
              </a:tr>
              <a:tr h="199335">
                <a:tc vMerge="1">
                  <a:txBody>
                    <a:bodyPr/>
                    <a:lstStyle/>
                    <a:p>
                      <a:endParaRPr lang="zh-CN" altLang="en-US"/>
                    </a:p>
                  </a:txBody>
                  <a:tcPr/>
                </a:tc>
                <a:tc>
                  <a:txBody>
                    <a:bodyPr/>
                    <a:lstStyle/>
                    <a:p>
                      <a:pPr algn="l"/>
                      <a:r>
                        <a:rPr lang="zh-CN" altLang="en-US" sz="800" b="0" kern="1200" dirty="0">
                          <a:solidFill>
                            <a:schemeClr val="tx1"/>
                          </a:solidFill>
                          <a:effectLst/>
                          <a:latin typeface="+mn-lt"/>
                          <a:ea typeface="+mn-ea"/>
                          <a:cs typeface="+mn-cs"/>
                        </a:rPr>
                        <a:t>起始点</a:t>
                      </a:r>
                    </a:p>
                  </a:txBody>
                  <a:tcPr anchor="ctr"/>
                </a:tc>
                <a:tc>
                  <a:txBody>
                    <a:bodyPr/>
                    <a:lstStyle/>
                    <a:p>
                      <a:r>
                        <a:rPr lang="zh-CN" altLang="en-US" sz="800" b="0" kern="1200" dirty="0">
                          <a:solidFill>
                            <a:schemeClr val="tx1"/>
                          </a:solidFill>
                          <a:effectLst/>
                          <a:latin typeface="+mn-lt"/>
                          <a:ea typeface="+mn-ea"/>
                          <a:cs typeface="+mn-cs"/>
                        </a:rPr>
                        <a:t>结束点</a:t>
                      </a:r>
                      <a:endParaRPr lang="zh-CN" altLang="en-US" dirty="0"/>
                    </a:p>
                  </a:txBody>
                  <a:tcPr anchor="ctr"/>
                </a:tc>
                <a:tc vMerge="1">
                  <a:txBody>
                    <a:bodyPr/>
                    <a:lstStyle/>
                    <a:p>
                      <a:endParaRPr lang="zh-CN" altLang="en-US"/>
                    </a:p>
                  </a:txBody>
                  <a:tcPr/>
                </a:tc>
                <a:extLst>
                  <a:ext uri="{0D108BD9-81ED-4DB2-BD59-A6C34878D82A}">
                    <a16:rowId xmlns:a16="http://schemas.microsoft.com/office/drawing/2014/main" val="231093740"/>
                  </a:ext>
                </a:extLst>
              </a:tr>
              <a:tr h="198724">
                <a:tc>
                  <a:txBody>
                    <a:bodyPr/>
                    <a:lstStyle/>
                    <a:p>
                      <a:pPr algn="ctr"/>
                      <a:r>
                        <a:rPr lang="en-US" altLang="zh-CN" sz="800" dirty="0">
                          <a:solidFill>
                            <a:srgbClr val="666666"/>
                          </a:solidFill>
                          <a:effectLst/>
                        </a:rPr>
                        <a:t>1 </a:t>
                      </a:r>
                      <a:r>
                        <a:rPr lang="zh-CN" altLang="en-US" sz="800" dirty="0">
                          <a:solidFill>
                            <a:srgbClr val="666666"/>
                          </a:solidFill>
                          <a:effectLst/>
                        </a:rPr>
                        <a:t>字节</a:t>
                      </a:r>
                      <a:endParaRPr lang="en-US" altLang="zh-CN" sz="800" dirty="0">
                        <a:solidFill>
                          <a:srgbClr val="666666"/>
                        </a:solidFill>
                        <a:effectLst/>
                      </a:endParaRPr>
                    </a:p>
                  </a:txBody>
                  <a:tcPr anchor="ctr"/>
                </a:tc>
                <a:tc>
                  <a:txBody>
                    <a:bodyPr/>
                    <a:lstStyle/>
                    <a:p>
                      <a:pPr algn="l"/>
                      <a:r>
                        <a:rPr lang="en-US" sz="800" b="1" dirty="0">
                          <a:solidFill>
                            <a:srgbClr val="00B050"/>
                          </a:solidFill>
                          <a:effectLst/>
                        </a:rPr>
                        <a:t>U</a:t>
                      </a:r>
                      <a:r>
                        <a:rPr lang="en-US" sz="800" dirty="0">
                          <a:solidFill>
                            <a:srgbClr val="666666"/>
                          </a:solidFill>
                          <a:effectLst/>
                        </a:rPr>
                        <a:t>+00</a:t>
                      </a:r>
                    </a:p>
                  </a:txBody>
                  <a:tcPr anchor="ctr"/>
                </a:tc>
                <a:tc>
                  <a:txBody>
                    <a:bodyPr/>
                    <a:lstStyle/>
                    <a:p>
                      <a:pPr algn="l"/>
                      <a:r>
                        <a:rPr lang="en-US" sz="800" b="1" kern="1200" dirty="0">
                          <a:solidFill>
                            <a:srgbClr val="00B050"/>
                          </a:solidFill>
                          <a:effectLst/>
                          <a:latin typeface="+mn-lt"/>
                          <a:ea typeface="+mn-ea"/>
                          <a:cs typeface="+mn-cs"/>
                        </a:rPr>
                        <a:t>U</a:t>
                      </a:r>
                      <a:r>
                        <a:rPr lang="en-US" sz="800" dirty="0">
                          <a:solidFill>
                            <a:srgbClr val="666666"/>
                          </a:solidFill>
                          <a:effectLst/>
                        </a:rPr>
                        <a:t>+7F</a:t>
                      </a:r>
                    </a:p>
                  </a:txBody>
                  <a:tcPr anchor="ctr"/>
                </a:tc>
                <a:tc>
                  <a:txBody>
                    <a:bodyPr/>
                    <a:lstStyle/>
                    <a:p>
                      <a:pPr algn="l"/>
                      <a:r>
                        <a:rPr lang="en-US" sz="800" b="1" dirty="0">
                          <a:solidFill>
                            <a:srgbClr val="FF0000"/>
                          </a:solidFill>
                          <a:effectLst/>
                        </a:rPr>
                        <a:t>0</a:t>
                      </a:r>
                      <a:r>
                        <a:rPr lang="en-US" sz="800" b="1" kern="1200" dirty="0">
                          <a:solidFill>
                            <a:srgbClr val="00B050"/>
                          </a:solidFill>
                          <a:effectLst/>
                          <a:latin typeface="+mn-lt"/>
                          <a:ea typeface="+mn-ea"/>
                          <a:cs typeface="+mn-cs"/>
                        </a:rPr>
                        <a:t>xxxxxxx</a:t>
                      </a:r>
                    </a:p>
                  </a:txBody>
                  <a:tcPr anchor="ctr"/>
                </a:tc>
                <a:extLst>
                  <a:ext uri="{0D108BD9-81ED-4DB2-BD59-A6C34878D82A}">
                    <a16:rowId xmlns:a16="http://schemas.microsoft.com/office/drawing/2014/main" val="3224949103"/>
                  </a:ext>
                </a:extLst>
              </a:tr>
              <a:tr h="198724">
                <a:tc>
                  <a:txBody>
                    <a:bodyPr/>
                    <a:lstStyle/>
                    <a:p>
                      <a:pPr algn="ctr"/>
                      <a:r>
                        <a:rPr lang="en-US" altLang="zh-CN" sz="800" dirty="0">
                          <a:solidFill>
                            <a:srgbClr val="666666"/>
                          </a:solidFill>
                          <a:effectLst/>
                        </a:rPr>
                        <a:t>2 </a:t>
                      </a:r>
                      <a:r>
                        <a:rPr lang="zh-CN" altLang="en-US" sz="800" dirty="0">
                          <a:solidFill>
                            <a:srgbClr val="666666"/>
                          </a:solidFill>
                          <a:effectLst/>
                        </a:rPr>
                        <a:t>字节</a:t>
                      </a:r>
                      <a:endParaRPr lang="en-US" altLang="zh-CN" sz="800" dirty="0">
                        <a:solidFill>
                          <a:srgbClr val="666666"/>
                        </a:solidFill>
                        <a:effectLst/>
                      </a:endParaRPr>
                    </a:p>
                  </a:txBody>
                  <a:tcPr anchor="ctr"/>
                </a:tc>
                <a:tc>
                  <a:txBody>
                    <a:bodyPr/>
                    <a:lstStyle/>
                    <a:p>
                      <a:pPr algn="l"/>
                      <a:r>
                        <a:rPr lang="en-US" sz="800" b="1" kern="1200" dirty="0">
                          <a:solidFill>
                            <a:srgbClr val="00B050"/>
                          </a:solidFill>
                          <a:effectLst/>
                          <a:latin typeface="+mn-lt"/>
                          <a:ea typeface="+mn-ea"/>
                          <a:cs typeface="+mn-cs"/>
                        </a:rPr>
                        <a:t>U</a:t>
                      </a:r>
                      <a:r>
                        <a:rPr lang="en-US" sz="800" dirty="0">
                          <a:solidFill>
                            <a:srgbClr val="666666"/>
                          </a:solidFill>
                          <a:effectLst/>
                        </a:rPr>
                        <a:t>+0 80</a:t>
                      </a:r>
                    </a:p>
                  </a:txBody>
                  <a:tcPr anchor="ctr"/>
                </a:tc>
                <a:tc>
                  <a:txBody>
                    <a:bodyPr/>
                    <a:lstStyle/>
                    <a:p>
                      <a:pPr algn="l"/>
                      <a:r>
                        <a:rPr lang="en-US" altLang="zh-CN" sz="800" b="1" kern="1200" dirty="0">
                          <a:solidFill>
                            <a:srgbClr val="00B050"/>
                          </a:solidFill>
                          <a:effectLst/>
                          <a:latin typeface="+mn-lt"/>
                          <a:ea typeface="+mn-ea"/>
                          <a:cs typeface="+mn-cs"/>
                        </a:rPr>
                        <a:t>U</a:t>
                      </a:r>
                      <a:r>
                        <a:rPr lang="en-US" sz="800" dirty="0">
                          <a:solidFill>
                            <a:srgbClr val="666666"/>
                          </a:solidFill>
                          <a:effectLst/>
                        </a:rPr>
                        <a:t>+7 FF</a:t>
                      </a:r>
                    </a:p>
                  </a:txBody>
                  <a:tcPr anchor="ctr"/>
                </a:tc>
                <a:tc>
                  <a:txBody>
                    <a:bodyPr/>
                    <a:lstStyle/>
                    <a:p>
                      <a:pPr algn="l"/>
                      <a:r>
                        <a:rPr lang="en-US" sz="800" b="1" kern="1200" dirty="0">
                          <a:solidFill>
                            <a:srgbClr val="FF0000"/>
                          </a:solidFill>
                          <a:effectLst/>
                          <a:latin typeface="+mn-lt"/>
                          <a:ea typeface="+mn-ea"/>
                          <a:cs typeface="+mn-cs"/>
                        </a:rPr>
                        <a:t>110</a:t>
                      </a:r>
                      <a:r>
                        <a:rPr lang="en-US" sz="800" b="1" kern="1200" dirty="0">
                          <a:solidFill>
                            <a:srgbClr val="00B050"/>
                          </a:solidFill>
                          <a:effectLst/>
                          <a:latin typeface="+mn-lt"/>
                          <a:ea typeface="+mn-ea"/>
                          <a:cs typeface="+mn-cs"/>
                        </a:rPr>
                        <a:t>xxxxx</a:t>
                      </a:r>
                      <a:r>
                        <a:rPr lang="en-US" sz="800" dirty="0">
                          <a:solidFill>
                            <a:srgbClr val="666666"/>
                          </a:solidFill>
                          <a:effectLst/>
                        </a:rPr>
                        <a:t> </a:t>
                      </a:r>
                      <a:r>
                        <a:rPr lang="en-US" sz="800" b="1" kern="1200" dirty="0">
                          <a:solidFill>
                            <a:srgbClr val="FF0000"/>
                          </a:solidFill>
                          <a:effectLst/>
                          <a:latin typeface="+mn-lt"/>
                          <a:ea typeface="+mn-ea"/>
                          <a:cs typeface="+mn-cs"/>
                        </a:rPr>
                        <a:t>10</a:t>
                      </a:r>
                      <a:r>
                        <a:rPr lang="en-US" sz="800" b="1" kern="1200" dirty="0">
                          <a:solidFill>
                            <a:srgbClr val="00B050"/>
                          </a:solidFill>
                          <a:effectLst/>
                          <a:latin typeface="+mn-lt"/>
                          <a:ea typeface="+mn-ea"/>
                          <a:cs typeface="+mn-cs"/>
                        </a:rPr>
                        <a:t>xxxxxx</a:t>
                      </a:r>
                    </a:p>
                  </a:txBody>
                  <a:tcPr anchor="ctr"/>
                </a:tc>
                <a:extLst>
                  <a:ext uri="{0D108BD9-81ED-4DB2-BD59-A6C34878D82A}">
                    <a16:rowId xmlns:a16="http://schemas.microsoft.com/office/drawing/2014/main" val="1079340236"/>
                  </a:ext>
                </a:extLst>
              </a:tr>
              <a:tr h="265517">
                <a:tc>
                  <a:txBody>
                    <a:bodyPr/>
                    <a:lstStyle/>
                    <a:p>
                      <a:pPr algn="ctr"/>
                      <a:r>
                        <a:rPr lang="en-US" altLang="zh-CN" sz="800" dirty="0">
                          <a:solidFill>
                            <a:srgbClr val="666666"/>
                          </a:solidFill>
                          <a:effectLst/>
                        </a:rPr>
                        <a:t>3 </a:t>
                      </a:r>
                      <a:r>
                        <a:rPr lang="zh-CN" altLang="en-US" sz="800" dirty="0">
                          <a:solidFill>
                            <a:srgbClr val="666666"/>
                          </a:solidFill>
                          <a:effectLst/>
                        </a:rPr>
                        <a:t>字节</a:t>
                      </a:r>
                      <a:endParaRPr lang="en-US" altLang="zh-CN" sz="800" dirty="0">
                        <a:solidFill>
                          <a:srgbClr val="666666"/>
                        </a:solidFill>
                        <a:effectLst/>
                      </a:endParaRPr>
                    </a:p>
                  </a:txBody>
                  <a:tcPr anchor="ctr"/>
                </a:tc>
                <a:tc>
                  <a:txBody>
                    <a:bodyPr/>
                    <a:lstStyle/>
                    <a:p>
                      <a:pPr algn="l"/>
                      <a:r>
                        <a:rPr lang="en-US" sz="800" b="1" kern="1200" dirty="0">
                          <a:solidFill>
                            <a:srgbClr val="00B050"/>
                          </a:solidFill>
                          <a:effectLst/>
                          <a:latin typeface="+mn-lt"/>
                          <a:ea typeface="+mn-ea"/>
                          <a:cs typeface="+mn-cs"/>
                        </a:rPr>
                        <a:t>U</a:t>
                      </a:r>
                      <a:r>
                        <a:rPr lang="en-US" sz="800" dirty="0">
                          <a:solidFill>
                            <a:srgbClr val="666666"/>
                          </a:solidFill>
                          <a:effectLst/>
                        </a:rPr>
                        <a:t>+8 00</a:t>
                      </a:r>
                    </a:p>
                  </a:txBody>
                  <a:tcPr anchor="ctr"/>
                </a:tc>
                <a:tc>
                  <a:txBody>
                    <a:bodyPr/>
                    <a:lstStyle/>
                    <a:p>
                      <a:pPr algn="l"/>
                      <a:r>
                        <a:rPr lang="en-US" sz="800" b="1" kern="1200" dirty="0">
                          <a:solidFill>
                            <a:srgbClr val="00B050"/>
                          </a:solidFill>
                          <a:effectLst/>
                          <a:latin typeface="+mn-lt"/>
                          <a:ea typeface="+mn-ea"/>
                          <a:cs typeface="+mn-cs"/>
                        </a:rPr>
                        <a:t>U</a:t>
                      </a:r>
                      <a:r>
                        <a:rPr lang="en-US" sz="800" dirty="0">
                          <a:solidFill>
                            <a:srgbClr val="666666"/>
                          </a:solidFill>
                          <a:effectLst/>
                        </a:rPr>
                        <a:t>+FF FF</a:t>
                      </a:r>
                    </a:p>
                  </a:txBody>
                  <a:tcPr anchor="ctr"/>
                </a:tc>
                <a:tc>
                  <a:txBody>
                    <a:bodyPr/>
                    <a:lstStyle/>
                    <a:p>
                      <a:pPr algn="l"/>
                      <a:r>
                        <a:rPr lang="en-US" sz="800" b="1" kern="1200" dirty="0">
                          <a:solidFill>
                            <a:srgbClr val="FF0000"/>
                          </a:solidFill>
                          <a:effectLst/>
                          <a:latin typeface="+mn-lt"/>
                          <a:ea typeface="+mn-ea"/>
                          <a:cs typeface="+mn-cs"/>
                        </a:rPr>
                        <a:t>1110</a:t>
                      </a:r>
                      <a:r>
                        <a:rPr lang="en-US" sz="800" b="1" kern="1200" dirty="0">
                          <a:solidFill>
                            <a:srgbClr val="00B050"/>
                          </a:solidFill>
                          <a:effectLst/>
                          <a:latin typeface="+mn-lt"/>
                          <a:ea typeface="+mn-ea"/>
                          <a:cs typeface="+mn-cs"/>
                        </a:rPr>
                        <a:t>xxxx</a:t>
                      </a:r>
                      <a:r>
                        <a:rPr lang="en-US" sz="800" dirty="0">
                          <a:solidFill>
                            <a:srgbClr val="666666"/>
                          </a:solidFill>
                          <a:effectLst/>
                        </a:rPr>
                        <a:t> </a:t>
                      </a:r>
                      <a:r>
                        <a:rPr lang="en-US" sz="800" b="1" kern="1200" dirty="0">
                          <a:solidFill>
                            <a:srgbClr val="FF0000"/>
                          </a:solidFill>
                          <a:effectLst/>
                          <a:latin typeface="+mn-lt"/>
                          <a:ea typeface="+mn-ea"/>
                          <a:cs typeface="+mn-cs"/>
                        </a:rPr>
                        <a:t>10</a:t>
                      </a:r>
                      <a:r>
                        <a:rPr lang="en-US" sz="800" b="1" kern="1200" dirty="0">
                          <a:solidFill>
                            <a:srgbClr val="00B050"/>
                          </a:solidFill>
                          <a:effectLst/>
                          <a:latin typeface="+mn-lt"/>
                          <a:ea typeface="+mn-ea"/>
                          <a:cs typeface="+mn-cs"/>
                        </a:rPr>
                        <a:t>xxxxxx</a:t>
                      </a:r>
                      <a:r>
                        <a:rPr lang="en-US" sz="800" dirty="0">
                          <a:solidFill>
                            <a:srgbClr val="666666"/>
                          </a:solidFill>
                          <a:effectLst/>
                        </a:rPr>
                        <a:t> </a:t>
                      </a:r>
                      <a:r>
                        <a:rPr lang="en-US" sz="800" b="1" kern="1200" dirty="0" err="1">
                          <a:solidFill>
                            <a:srgbClr val="FF0000"/>
                          </a:solidFill>
                          <a:effectLst/>
                          <a:latin typeface="+mn-lt"/>
                          <a:ea typeface="+mn-ea"/>
                          <a:cs typeface="+mn-cs"/>
                        </a:rPr>
                        <a:t>10</a:t>
                      </a:r>
                      <a:r>
                        <a:rPr lang="en-US" sz="800" b="1" kern="1200" dirty="0" err="1">
                          <a:solidFill>
                            <a:srgbClr val="00B050"/>
                          </a:solidFill>
                          <a:effectLst/>
                          <a:latin typeface="+mn-lt"/>
                          <a:ea typeface="+mn-ea"/>
                          <a:cs typeface="+mn-cs"/>
                        </a:rPr>
                        <a:t>xxxxxx</a:t>
                      </a:r>
                      <a:endParaRPr lang="en-US" sz="800" b="1" kern="1200" dirty="0">
                        <a:solidFill>
                          <a:srgbClr val="00B050"/>
                        </a:solidFill>
                        <a:effectLst/>
                        <a:latin typeface="+mn-lt"/>
                        <a:ea typeface="+mn-ea"/>
                        <a:cs typeface="+mn-cs"/>
                      </a:endParaRPr>
                    </a:p>
                  </a:txBody>
                  <a:tcPr anchor="ctr"/>
                </a:tc>
                <a:extLst>
                  <a:ext uri="{0D108BD9-81ED-4DB2-BD59-A6C34878D82A}">
                    <a16:rowId xmlns:a16="http://schemas.microsoft.com/office/drawing/2014/main" val="2873169224"/>
                  </a:ext>
                </a:extLst>
              </a:tr>
              <a:tr h="339863">
                <a:tc>
                  <a:txBody>
                    <a:bodyPr/>
                    <a:lstStyle/>
                    <a:p>
                      <a:pPr algn="ctr"/>
                      <a:r>
                        <a:rPr lang="en-US" altLang="zh-CN" sz="800" dirty="0">
                          <a:solidFill>
                            <a:srgbClr val="666666"/>
                          </a:solidFill>
                          <a:effectLst/>
                        </a:rPr>
                        <a:t>4 </a:t>
                      </a:r>
                      <a:r>
                        <a:rPr lang="zh-CN" altLang="en-US" sz="800" dirty="0">
                          <a:solidFill>
                            <a:srgbClr val="666666"/>
                          </a:solidFill>
                          <a:effectLst/>
                        </a:rPr>
                        <a:t>字节</a:t>
                      </a:r>
                      <a:endParaRPr lang="en-US" altLang="zh-CN" sz="800" dirty="0">
                        <a:solidFill>
                          <a:srgbClr val="666666"/>
                        </a:solidFill>
                        <a:effectLst/>
                      </a:endParaRPr>
                    </a:p>
                  </a:txBody>
                  <a:tcPr anchor="ctr"/>
                </a:tc>
                <a:tc>
                  <a:txBody>
                    <a:bodyPr/>
                    <a:lstStyle/>
                    <a:p>
                      <a:pPr algn="l"/>
                      <a:r>
                        <a:rPr lang="en-US" sz="800" b="1" kern="1200" dirty="0">
                          <a:solidFill>
                            <a:srgbClr val="00B050"/>
                          </a:solidFill>
                          <a:effectLst/>
                          <a:latin typeface="+mn-lt"/>
                          <a:ea typeface="+mn-ea"/>
                          <a:cs typeface="+mn-cs"/>
                        </a:rPr>
                        <a:t>U</a:t>
                      </a:r>
                      <a:r>
                        <a:rPr lang="en-US" sz="800" dirty="0">
                          <a:solidFill>
                            <a:srgbClr val="666666"/>
                          </a:solidFill>
                          <a:effectLst/>
                        </a:rPr>
                        <a:t>+1 00 00</a:t>
                      </a:r>
                    </a:p>
                  </a:txBody>
                  <a:tcPr anchor="ctr"/>
                </a:tc>
                <a:tc>
                  <a:txBody>
                    <a:bodyPr/>
                    <a:lstStyle/>
                    <a:p>
                      <a:pPr algn="l"/>
                      <a:r>
                        <a:rPr lang="en-US" sz="800" b="1" kern="1200" dirty="0">
                          <a:solidFill>
                            <a:srgbClr val="00B050"/>
                          </a:solidFill>
                          <a:effectLst/>
                          <a:latin typeface="+mn-lt"/>
                          <a:ea typeface="+mn-ea"/>
                          <a:cs typeface="+mn-cs"/>
                        </a:rPr>
                        <a:t>U</a:t>
                      </a:r>
                      <a:r>
                        <a:rPr lang="en-US" sz="800" dirty="0">
                          <a:solidFill>
                            <a:srgbClr val="666666"/>
                          </a:solidFill>
                          <a:effectLst/>
                        </a:rPr>
                        <a:t>+1F FF </a:t>
                      </a:r>
                      <a:r>
                        <a:rPr lang="en-US" sz="800" dirty="0" err="1">
                          <a:solidFill>
                            <a:srgbClr val="666666"/>
                          </a:solidFill>
                          <a:effectLst/>
                        </a:rPr>
                        <a:t>FF</a:t>
                      </a:r>
                      <a:endParaRPr lang="en-US" sz="800" dirty="0">
                        <a:solidFill>
                          <a:srgbClr val="666666"/>
                        </a:solidFill>
                        <a:effectLst/>
                      </a:endParaRPr>
                    </a:p>
                  </a:txBody>
                  <a:tcPr anchor="ctr"/>
                </a:tc>
                <a:tc>
                  <a:txBody>
                    <a:bodyPr/>
                    <a:lstStyle/>
                    <a:p>
                      <a:pPr algn="l"/>
                      <a:r>
                        <a:rPr lang="en-US" sz="800" b="1" kern="1200" dirty="0">
                          <a:solidFill>
                            <a:srgbClr val="FF0000"/>
                          </a:solidFill>
                          <a:effectLst/>
                          <a:latin typeface="+mn-lt"/>
                          <a:ea typeface="+mn-ea"/>
                          <a:cs typeface="+mn-cs"/>
                        </a:rPr>
                        <a:t>11110</a:t>
                      </a:r>
                      <a:r>
                        <a:rPr lang="en-US" sz="800" b="1" kern="1200" dirty="0">
                          <a:solidFill>
                            <a:srgbClr val="00B050"/>
                          </a:solidFill>
                          <a:effectLst/>
                          <a:latin typeface="+mn-lt"/>
                          <a:ea typeface="+mn-ea"/>
                          <a:cs typeface="+mn-cs"/>
                        </a:rPr>
                        <a:t>xxx</a:t>
                      </a:r>
                      <a:r>
                        <a:rPr lang="en-US" sz="800" dirty="0">
                          <a:solidFill>
                            <a:srgbClr val="666666"/>
                          </a:solidFill>
                          <a:effectLst/>
                        </a:rPr>
                        <a:t> </a:t>
                      </a:r>
                      <a:r>
                        <a:rPr lang="en-US" sz="800" b="1" kern="1200" dirty="0">
                          <a:solidFill>
                            <a:srgbClr val="FF0000"/>
                          </a:solidFill>
                          <a:effectLst/>
                          <a:latin typeface="+mn-lt"/>
                          <a:ea typeface="+mn-ea"/>
                          <a:cs typeface="+mn-cs"/>
                        </a:rPr>
                        <a:t>10</a:t>
                      </a:r>
                      <a:r>
                        <a:rPr lang="en-US" sz="800" b="1" kern="1200" dirty="0">
                          <a:solidFill>
                            <a:srgbClr val="00B050"/>
                          </a:solidFill>
                          <a:effectLst/>
                          <a:latin typeface="+mn-lt"/>
                          <a:ea typeface="+mn-ea"/>
                          <a:cs typeface="+mn-cs"/>
                        </a:rPr>
                        <a:t>xxxxxx</a:t>
                      </a:r>
                      <a:r>
                        <a:rPr lang="en-US" sz="800" dirty="0">
                          <a:solidFill>
                            <a:srgbClr val="666666"/>
                          </a:solidFill>
                          <a:effectLst/>
                        </a:rPr>
                        <a:t> </a:t>
                      </a:r>
                      <a:r>
                        <a:rPr lang="en-US" sz="800" b="1" kern="1200" dirty="0" err="1">
                          <a:solidFill>
                            <a:srgbClr val="FF0000"/>
                          </a:solidFill>
                          <a:effectLst/>
                          <a:latin typeface="+mn-lt"/>
                          <a:ea typeface="+mn-ea"/>
                          <a:cs typeface="+mn-cs"/>
                        </a:rPr>
                        <a:t>10</a:t>
                      </a:r>
                      <a:r>
                        <a:rPr lang="en-US" sz="800" b="1" kern="1200" dirty="0" err="1">
                          <a:solidFill>
                            <a:srgbClr val="00B050"/>
                          </a:solidFill>
                          <a:effectLst/>
                          <a:latin typeface="+mn-lt"/>
                          <a:ea typeface="+mn-ea"/>
                          <a:cs typeface="+mn-cs"/>
                        </a:rPr>
                        <a:t>xxxxxx</a:t>
                      </a:r>
                      <a:r>
                        <a:rPr lang="en-US" sz="800" dirty="0">
                          <a:solidFill>
                            <a:srgbClr val="666666"/>
                          </a:solidFill>
                          <a:effectLst/>
                        </a:rPr>
                        <a:t> </a:t>
                      </a:r>
                      <a:r>
                        <a:rPr lang="en-US" sz="800" b="1" kern="1200" dirty="0" err="1">
                          <a:solidFill>
                            <a:srgbClr val="FF0000"/>
                          </a:solidFill>
                          <a:effectLst/>
                          <a:latin typeface="+mn-lt"/>
                          <a:ea typeface="+mn-ea"/>
                          <a:cs typeface="+mn-cs"/>
                        </a:rPr>
                        <a:t>10</a:t>
                      </a:r>
                      <a:r>
                        <a:rPr lang="en-US" sz="800" b="1" kern="1200" dirty="0" err="1">
                          <a:solidFill>
                            <a:srgbClr val="00B050"/>
                          </a:solidFill>
                          <a:effectLst/>
                          <a:latin typeface="+mn-lt"/>
                          <a:ea typeface="+mn-ea"/>
                          <a:cs typeface="+mn-cs"/>
                        </a:rPr>
                        <a:t>xxxxxx</a:t>
                      </a:r>
                      <a:endParaRPr lang="en-US" sz="800" b="1" kern="1200" dirty="0">
                        <a:solidFill>
                          <a:srgbClr val="00B050"/>
                        </a:solidFill>
                        <a:effectLst/>
                        <a:latin typeface="+mn-lt"/>
                        <a:ea typeface="+mn-ea"/>
                        <a:cs typeface="+mn-cs"/>
                      </a:endParaRPr>
                    </a:p>
                  </a:txBody>
                  <a:tcPr anchor="ctr"/>
                </a:tc>
                <a:extLst>
                  <a:ext uri="{0D108BD9-81ED-4DB2-BD59-A6C34878D82A}">
                    <a16:rowId xmlns:a16="http://schemas.microsoft.com/office/drawing/2014/main" val="1615813258"/>
                  </a:ext>
                </a:extLst>
              </a:tr>
              <a:tr h="414207">
                <a:tc>
                  <a:txBody>
                    <a:bodyPr/>
                    <a:lstStyle/>
                    <a:p>
                      <a:pPr algn="ctr"/>
                      <a:r>
                        <a:rPr lang="en-US" altLang="zh-CN" sz="800" dirty="0">
                          <a:solidFill>
                            <a:srgbClr val="666666"/>
                          </a:solidFill>
                          <a:effectLst/>
                        </a:rPr>
                        <a:t>5 </a:t>
                      </a:r>
                      <a:r>
                        <a:rPr lang="zh-CN" altLang="en-US" sz="800" dirty="0">
                          <a:solidFill>
                            <a:srgbClr val="666666"/>
                          </a:solidFill>
                          <a:effectLst/>
                        </a:rPr>
                        <a:t>字节</a:t>
                      </a:r>
                      <a:endParaRPr lang="en-US" altLang="zh-CN" sz="800" dirty="0">
                        <a:solidFill>
                          <a:srgbClr val="666666"/>
                        </a:solidFill>
                        <a:effectLst/>
                      </a:endParaRPr>
                    </a:p>
                  </a:txBody>
                  <a:tcPr anchor="ctr"/>
                </a:tc>
                <a:tc>
                  <a:txBody>
                    <a:bodyPr/>
                    <a:lstStyle/>
                    <a:p>
                      <a:pPr algn="l"/>
                      <a:r>
                        <a:rPr lang="en-US" sz="800" b="1" kern="1200" dirty="0">
                          <a:solidFill>
                            <a:srgbClr val="00B050"/>
                          </a:solidFill>
                          <a:effectLst/>
                          <a:latin typeface="+mn-lt"/>
                          <a:ea typeface="+mn-ea"/>
                          <a:cs typeface="+mn-cs"/>
                        </a:rPr>
                        <a:t>U</a:t>
                      </a:r>
                      <a:r>
                        <a:rPr lang="en-US" sz="800" dirty="0">
                          <a:solidFill>
                            <a:srgbClr val="666666"/>
                          </a:solidFill>
                          <a:effectLst/>
                        </a:rPr>
                        <a:t>+20 00 00</a:t>
                      </a:r>
                    </a:p>
                  </a:txBody>
                  <a:tcPr anchor="ctr"/>
                </a:tc>
                <a:tc>
                  <a:txBody>
                    <a:bodyPr/>
                    <a:lstStyle/>
                    <a:p>
                      <a:pPr algn="l"/>
                      <a:r>
                        <a:rPr lang="en-US" sz="800" b="1" kern="1200" dirty="0">
                          <a:solidFill>
                            <a:srgbClr val="00B050"/>
                          </a:solidFill>
                          <a:effectLst/>
                          <a:latin typeface="+mn-lt"/>
                          <a:ea typeface="+mn-ea"/>
                          <a:cs typeface="+mn-cs"/>
                        </a:rPr>
                        <a:t>U</a:t>
                      </a:r>
                      <a:r>
                        <a:rPr lang="en-US" sz="800" dirty="0">
                          <a:solidFill>
                            <a:srgbClr val="666666"/>
                          </a:solidFill>
                          <a:effectLst/>
                        </a:rPr>
                        <a:t>+3 FF </a:t>
                      </a:r>
                      <a:r>
                        <a:rPr lang="en-US" sz="800" dirty="0" err="1">
                          <a:solidFill>
                            <a:srgbClr val="666666"/>
                          </a:solidFill>
                          <a:effectLst/>
                        </a:rPr>
                        <a:t>FF</a:t>
                      </a:r>
                      <a:r>
                        <a:rPr lang="en-US" sz="800" dirty="0">
                          <a:solidFill>
                            <a:srgbClr val="666666"/>
                          </a:solidFill>
                          <a:effectLst/>
                        </a:rPr>
                        <a:t> </a:t>
                      </a:r>
                      <a:r>
                        <a:rPr lang="en-US" sz="800" dirty="0" err="1">
                          <a:solidFill>
                            <a:srgbClr val="666666"/>
                          </a:solidFill>
                          <a:effectLst/>
                        </a:rPr>
                        <a:t>FF</a:t>
                      </a:r>
                      <a:endParaRPr lang="en-US" sz="800" dirty="0">
                        <a:solidFill>
                          <a:srgbClr val="666666"/>
                        </a:solidFill>
                        <a:effectLst/>
                      </a:endParaRPr>
                    </a:p>
                  </a:txBody>
                  <a:tcPr anchor="ctr"/>
                </a:tc>
                <a:tc>
                  <a:txBody>
                    <a:bodyPr/>
                    <a:lstStyle/>
                    <a:p>
                      <a:pPr algn="l"/>
                      <a:r>
                        <a:rPr lang="en-US" sz="800" b="1" kern="1200" dirty="0">
                          <a:solidFill>
                            <a:srgbClr val="FF0000"/>
                          </a:solidFill>
                          <a:effectLst/>
                          <a:latin typeface="+mn-lt"/>
                          <a:ea typeface="+mn-ea"/>
                          <a:cs typeface="+mn-cs"/>
                        </a:rPr>
                        <a:t>111110</a:t>
                      </a:r>
                      <a:r>
                        <a:rPr lang="en-US" sz="800" b="1" kern="1200" dirty="0">
                          <a:solidFill>
                            <a:srgbClr val="00B050"/>
                          </a:solidFill>
                          <a:effectLst/>
                          <a:latin typeface="+mn-lt"/>
                          <a:ea typeface="+mn-ea"/>
                          <a:cs typeface="+mn-cs"/>
                        </a:rPr>
                        <a:t>xx</a:t>
                      </a:r>
                      <a:r>
                        <a:rPr lang="en-US" sz="800" dirty="0">
                          <a:solidFill>
                            <a:srgbClr val="666666"/>
                          </a:solidFill>
                          <a:effectLst/>
                        </a:rPr>
                        <a:t> </a:t>
                      </a:r>
                      <a:r>
                        <a:rPr lang="en-US" sz="800" b="1" kern="1200" dirty="0">
                          <a:solidFill>
                            <a:srgbClr val="FF0000"/>
                          </a:solidFill>
                          <a:effectLst/>
                          <a:latin typeface="+mn-lt"/>
                          <a:ea typeface="+mn-ea"/>
                          <a:cs typeface="+mn-cs"/>
                        </a:rPr>
                        <a:t>10</a:t>
                      </a:r>
                      <a:r>
                        <a:rPr lang="en-US" sz="800" b="1" kern="1200" dirty="0">
                          <a:solidFill>
                            <a:srgbClr val="00B050"/>
                          </a:solidFill>
                          <a:effectLst/>
                          <a:latin typeface="+mn-lt"/>
                          <a:ea typeface="+mn-ea"/>
                          <a:cs typeface="+mn-cs"/>
                        </a:rPr>
                        <a:t>xxxxxx</a:t>
                      </a:r>
                      <a:r>
                        <a:rPr lang="en-US" sz="800" dirty="0">
                          <a:solidFill>
                            <a:srgbClr val="666666"/>
                          </a:solidFill>
                          <a:effectLst/>
                        </a:rPr>
                        <a:t> </a:t>
                      </a:r>
                      <a:r>
                        <a:rPr lang="en-US" sz="800" b="1" kern="1200" dirty="0" err="1">
                          <a:solidFill>
                            <a:srgbClr val="FF0000"/>
                          </a:solidFill>
                          <a:effectLst/>
                          <a:latin typeface="+mn-lt"/>
                          <a:ea typeface="+mn-ea"/>
                          <a:cs typeface="+mn-cs"/>
                        </a:rPr>
                        <a:t>10</a:t>
                      </a:r>
                      <a:r>
                        <a:rPr lang="en-US" sz="800" b="1" kern="1200" dirty="0" err="1">
                          <a:solidFill>
                            <a:srgbClr val="00B050"/>
                          </a:solidFill>
                          <a:effectLst/>
                          <a:latin typeface="+mn-lt"/>
                          <a:ea typeface="+mn-ea"/>
                          <a:cs typeface="+mn-cs"/>
                        </a:rPr>
                        <a:t>xxxxxx</a:t>
                      </a:r>
                      <a:r>
                        <a:rPr lang="en-US" sz="800" dirty="0">
                          <a:solidFill>
                            <a:srgbClr val="666666"/>
                          </a:solidFill>
                          <a:effectLst/>
                        </a:rPr>
                        <a:t> </a:t>
                      </a:r>
                      <a:r>
                        <a:rPr lang="en-US" sz="800" b="1" kern="1200" dirty="0" err="1">
                          <a:solidFill>
                            <a:srgbClr val="FF0000"/>
                          </a:solidFill>
                          <a:effectLst/>
                          <a:latin typeface="+mn-lt"/>
                          <a:ea typeface="+mn-ea"/>
                          <a:cs typeface="+mn-cs"/>
                        </a:rPr>
                        <a:t>10</a:t>
                      </a:r>
                      <a:r>
                        <a:rPr lang="en-US" sz="800" b="1" kern="1200" dirty="0" err="1">
                          <a:solidFill>
                            <a:srgbClr val="00B050"/>
                          </a:solidFill>
                          <a:effectLst/>
                          <a:latin typeface="+mn-lt"/>
                          <a:ea typeface="+mn-ea"/>
                          <a:cs typeface="+mn-cs"/>
                        </a:rPr>
                        <a:t>xxxxxx</a:t>
                      </a:r>
                      <a:r>
                        <a:rPr lang="en-US" sz="800" dirty="0">
                          <a:solidFill>
                            <a:srgbClr val="666666"/>
                          </a:solidFill>
                          <a:effectLst/>
                        </a:rPr>
                        <a:t> </a:t>
                      </a:r>
                      <a:r>
                        <a:rPr lang="en-US" sz="800" b="1" kern="1200" dirty="0" err="1">
                          <a:solidFill>
                            <a:srgbClr val="FF0000"/>
                          </a:solidFill>
                          <a:effectLst/>
                          <a:latin typeface="+mn-lt"/>
                          <a:ea typeface="+mn-ea"/>
                          <a:cs typeface="+mn-cs"/>
                        </a:rPr>
                        <a:t>10</a:t>
                      </a:r>
                      <a:r>
                        <a:rPr lang="en-US" sz="800" b="1" kern="1200" dirty="0" err="1">
                          <a:solidFill>
                            <a:srgbClr val="00B050"/>
                          </a:solidFill>
                          <a:effectLst/>
                          <a:latin typeface="+mn-lt"/>
                          <a:ea typeface="+mn-ea"/>
                          <a:cs typeface="+mn-cs"/>
                        </a:rPr>
                        <a:t>xxxxxx</a:t>
                      </a:r>
                      <a:endParaRPr lang="en-US" sz="800" b="1" kern="1200" dirty="0">
                        <a:solidFill>
                          <a:srgbClr val="00B050"/>
                        </a:solidFill>
                        <a:effectLst/>
                        <a:latin typeface="+mn-lt"/>
                        <a:ea typeface="+mn-ea"/>
                        <a:cs typeface="+mn-cs"/>
                      </a:endParaRPr>
                    </a:p>
                  </a:txBody>
                  <a:tcPr anchor="ctr"/>
                </a:tc>
                <a:extLst>
                  <a:ext uri="{0D108BD9-81ED-4DB2-BD59-A6C34878D82A}">
                    <a16:rowId xmlns:a16="http://schemas.microsoft.com/office/drawing/2014/main" val="3784336347"/>
                  </a:ext>
                </a:extLst>
              </a:tr>
              <a:tr h="488552">
                <a:tc>
                  <a:txBody>
                    <a:bodyPr/>
                    <a:lstStyle/>
                    <a:p>
                      <a:pPr algn="ctr"/>
                      <a:r>
                        <a:rPr lang="en-US" altLang="zh-CN" sz="800" dirty="0">
                          <a:solidFill>
                            <a:srgbClr val="666666"/>
                          </a:solidFill>
                          <a:effectLst/>
                        </a:rPr>
                        <a:t>6 </a:t>
                      </a:r>
                      <a:r>
                        <a:rPr lang="zh-CN" altLang="en-US" sz="800" dirty="0">
                          <a:solidFill>
                            <a:srgbClr val="666666"/>
                          </a:solidFill>
                          <a:effectLst/>
                        </a:rPr>
                        <a:t>字节</a:t>
                      </a:r>
                      <a:endParaRPr lang="en-US" altLang="zh-CN" sz="800" dirty="0">
                        <a:solidFill>
                          <a:srgbClr val="666666"/>
                        </a:solidFill>
                        <a:effectLst/>
                      </a:endParaRPr>
                    </a:p>
                  </a:txBody>
                  <a:tcPr anchor="ctr"/>
                </a:tc>
                <a:tc>
                  <a:txBody>
                    <a:bodyPr/>
                    <a:lstStyle/>
                    <a:p>
                      <a:pPr algn="l"/>
                      <a:r>
                        <a:rPr lang="en-US" sz="800" b="1" kern="1200" dirty="0">
                          <a:solidFill>
                            <a:srgbClr val="00B050"/>
                          </a:solidFill>
                          <a:effectLst/>
                          <a:latin typeface="+mn-lt"/>
                          <a:ea typeface="+mn-ea"/>
                          <a:cs typeface="+mn-cs"/>
                        </a:rPr>
                        <a:t>U</a:t>
                      </a:r>
                      <a:r>
                        <a:rPr lang="en-US" sz="800" dirty="0">
                          <a:solidFill>
                            <a:srgbClr val="666666"/>
                          </a:solidFill>
                          <a:effectLst/>
                        </a:rPr>
                        <a:t>+4 00 00 00</a:t>
                      </a:r>
                    </a:p>
                  </a:txBody>
                  <a:tcPr anchor="ctr"/>
                </a:tc>
                <a:tc>
                  <a:txBody>
                    <a:bodyPr/>
                    <a:lstStyle/>
                    <a:p>
                      <a:pPr algn="l"/>
                      <a:r>
                        <a:rPr lang="en-US" sz="800" b="1" kern="1200" dirty="0">
                          <a:solidFill>
                            <a:srgbClr val="00B050"/>
                          </a:solidFill>
                          <a:effectLst/>
                          <a:latin typeface="+mn-lt"/>
                          <a:ea typeface="+mn-ea"/>
                          <a:cs typeface="+mn-cs"/>
                        </a:rPr>
                        <a:t>U</a:t>
                      </a:r>
                      <a:r>
                        <a:rPr lang="en-US" sz="800" dirty="0">
                          <a:solidFill>
                            <a:srgbClr val="666666"/>
                          </a:solidFill>
                          <a:effectLst/>
                        </a:rPr>
                        <a:t>+7F FF </a:t>
                      </a:r>
                      <a:r>
                        <a:rPr lang="en-US" sz="800" dirty="0" err="1">
                          <a:solidFill>
                            <a:srgbClr val="666666"/>
                          </a:solidFill>
                          <a:effectLst/>
                        </a:rPr>
                        <a:t>FF</a:t>
                      </a:r>
                      <a:r>
                        <a:rPr lang="en-US" sz="800" dirty="0">
                          <a:solidFill>
                            <a:srgbClr val="666666"/>
                          </a:solidFill>
                          <a:effectLst/>
                        </a:rPr>
                        <a:t> </a:t>
                      </a:r>
                      <a:r>
                        <a:rPr lang="en-US" sz="800" dirty="0" err="1">
                          <a:solidFill>
                            <a:srgbClr val="666666"/>
                          </a:solidFill>
                          <a:effectLst/>
                        </a:rPr>
                        <a:t>FF</a:t>
                      </a:r>
                      <a:endParaRPr lang="en-US" sz="800" dirty="0">
                        <a:solidFill>
                          <a:srgbClr val="666666"/>
                        </a:solidFill>
                        <a:effectLst/>
                      </a:endParaRPr>
                    </a:p>
                  </a:txBody>
                  <a:tcPr anchor="ctr"/>
                </a:tc>
                <a:tc>
                  <a:txBody>
                    <a:bodyPr/>
                    <a:lstStyle/>
                    <a:p>
                      <a:pPr algn="l"/>
                      <a:r>
                        <a:rPr lang="en-US" sz="800" b="1" kern="1200" dirty="0">
                          <a:solidFill>
                            <a:srgbClr val="FF0000"/>
                          </a:solidFill>
                          <a:effectLst/>
                          <a:latin typeface="+mn-lt"/>
                          <a:ea typeface="+mn-ea"/>
                          <a:cs typeface="+mn-cs"/>
                        </a:rPr>
                        <a:t>1111110</a:t>
                      </a:r>
                      <a:r>
                        <a:rPr lang="en-US" sz="800" b="1" kern="1200" dirty="0">
                          <a:solidFill>
                            <a:srgbClr val="00B050"/>
                          </a:solidFill>
                          <a:effectLst/>
                          <a:latin typeface="+mn-lt"/>
                          <a:ea typeface="+mn-ea"/>
                          <a:cs typeface="+mn-cs"/>
                        </a:rPr>
                        <a:t>x</a:t>
                      </a:r>
                      <a:r>
                        <a:rPr lang="en-US" sz="800" dirty="0">
                          <a:solidFill>
                            <a:srgbClr val="666666"/>
                          </a:solidFill>
                          <a:effectLst/>
                        </a:rPr>
                        <a:t> </a:t>
                      </a:r>
                      <a:r>
                        <a:rPr lang="en-US" sz="800" b="1" kern="1200" dirty="0">
                          <a:solidFill>
                            <a:srgbClr val="FF0000"/>
                          </a:solidFill>
                          <a:effectLst/>
                          <a:latin typeface="+mn-lt"/>
                          <a:ea typeface="+mn-ea"/>
                          <a:cs typeface="+mn-cs"/>
                        </a:rPr>
                        <a:t>10</a:t>
                      </a:r>
                      <a:r>
                        <a:rPr lang="en-US" sz="800" b="1" kern="1200" dirty="0">
                          <a:solidFill>
                            <a:srgbClr val="00B050"/>
                          </a:solidFill>
                          <a:effectLst/>
                          <a:latin typeface="+mn-lt"/>
                          <a:ea typeface="+mn-ea"/>
                          <a:cs typeface="+mn-cs"/>
                        </a:rPr>
                        <a:t>xxxxxx</a:t>
                      </a:r>
                      <a:r>
                        <a:rPr lang="en-US" sz="800" dirty="0">
                          <a:solidFill>
                            <a:srgbClr val="666666"/>
                          </a:solidFill>
                          <a:effectLst/>
                        </a:rPr>
                        <a:t> </a:t>
                      </a:r>
                      <a:r>
                        <a:rPr lang="en-US" sz="800" b="1" kern="1200" dirty="0" err="1">
                          <a:solidFill>
                            <a:srgbClr val="FF0000"/>
                          </a:solidFill>
                          <a:effectLst/>
                          <a:latin typeface="+mn-lt"/>
                          <a:ea typeface="+mn-ea"/>
                          <a:cs typeface="+mn-cs"/>
                        </a:rPr>
                        <a:t>10</a:t>
                      </a:r>
                      <a:r>
                        <a:rPr lang="en-US" sz="800" b="1" kern="1200" dirty="0" err="1">
                          <a:solidFill>
                            <a:srgbClr val="00B050"/>
                          </a:solidFill>
                          <a:effectLst/>
                          <a:latin typeface="+mn-lt"/>
                          <a:ea typeface="+mn-ea"/>
                          <a:cs typeface="+mn-cs"/>
                        </a:rPr>
                        <a:t>xxxxxx</a:t>
                      </a:r>
                      <a:r>
                        <a:rPr lang="en-US" sz="800" dirty="0">
                          <a:solidFill>
                            <a:srgbClr val="666666"/>
                          </a:solidFill>
                          <a:effectLst/>
                        </a:rPr>
                        <a:t> </a:t>
                      </a:r>
                      <a:r>
                        <a:rPr lang="en-US" sz="800" b="1" kern="1200" dirty="0" err="1">
                          <a:solidFill>
                            <a:srgbClr val="FF0000"/>
                          </a:solidFill>
                          <a:effectLst/>
                          <a:latin typeface="+mn-lt"/>
                          <a:ea typeface="+mn-ea"/>
                          <a:cs typeface="+mn-cs"/>
                        </a:rPr>
                        <a:t>10</a:t>
                      </a:r>
                      <a:r>
                        <a:rPr lang="en-US" sz="800" b="1" kern="1200" dirty="0" err="1">
                          <a:solidFill>
                            <a:srgbClr val="00B050"/>
                          </a:solidFill>
                          <a:effectLst/>
                          <a:latin typeface="+mn-lt"/>
                          <a:ea typeface="+mn-ea"/>
                          <a:cs typeface="+mn-cs"/>
                        </a:rPr>
                        <a:t>xxxxxx</a:t>
                      </a:r>
                      <a:r>
                        <a:rPr lang="en-US" sz="800" dirty="0">
                          <a:solidFill>
                            <a:srgbClr val="666666"/>
                          </a:solidFill>
                          <a:effectLst/>
                        </a:rPr>
                        <a:t> </a:t>
                      </a:r>
                      <a:r>
                        <a:rPr lang="en-US" sz="800" b="1" kern="1200" dirty="0" err="1">
                          <a:solidFill>
                            <a:srgbClr val="FF0000"/>
                          </a:solidFill>
                          <a:effectLst/>
                          <a:latin typeface="+mn-lt"/>
                          <a:ea typeface="+mn-ea"/>
                          <a:cs typeface="+mn-cs"/>
                        </a:rPr>
                        <a:t>10</a:t>
                      </a:r>
                      <a:r>
                        <a:rPr lang="en-US" sz="800" b="1" kern="1200" dirty="0" err="1">
                          <a:solidFill>
                            <a:srgbClr val="00B050"/>
                          </a:solidFill>
                          <a:effectLst/>
                          <a:latin typeface="+mn-lt"/>
                          <a:ea typeface="+mn-ea"/>
                          <a:cs typeface="+mn-cs"/>
                        </a:rPr>
                        <a:t>xxxxxx</a:t>
                      </a:r>
                      <a:r>
                        <a:rPr lang="en-US" sz="800" dirty="0">
                          <a:solidFill>
                            <a:srgbClr val="666666"/>
                          </a:solidFill>
                          <a:effectLst/>
                        </a:rPr>
                        <a:t> </a:t>
                      </a:r>
                      <a:r>
                        <a:rPr lang="en-US" sz="800" b="1" kern="1200" dirty="0" err="1">
                          <a:solidFill>
                            <a:srgbClr val="FF0000"/>
                          </a:solidFill>
                          <a:effectLst/>
                          <a:latin typeface="+mn-lt"/>
                          <a:ea typeface="+mn-ea"/>
                          <a:cs typeface="+mn-cs"/>
                        </a:rPr>
                        <a:t>10</a:t>
                      </a:r>
                      <a:r>
                        <a:rPr lang="en-US" sz="800" b="1" kern="1200" dirty="0" err="1">
                          <a:solidFill>
                            <a:srgbClr val="00B050"/>
                          </a:solidFill>
                          <a:effectLst/>
                          <a:latin typeface="+mn-lt"/>
                          <a:ea typeface="+mn-ea"/>
                          <a:cs typeface="+mn-cs"/>
                        </a:rPr>
                        <a:t>xxxxxx</a:t>
                      </a:r>
                      <a:endParaRPr lang="en-US" sz="800" b="1" kern="1200" dirty="0">
                        <a:solidFill>
                          <a:srgbClr val="00B050"/>
                        </a:solidFill>
                        <a:effectLst/>
                        <a:latin typeface="+mn-lt"/>
                        <a:ea typeface="+mn-ea"/>
                        <a:cs typeface="+mn-cs"/>
                      </a:endParaRPr>
                    </a:p>
                  </a:txBody>
                  <a:tcPr anchor="ctr"/>
                </a:tc>
                <a:extLst>
                  <a:ext uri="{0D108BD9-81ED-4DB2-BD59-A6C34878D82A}">
                    <a16:rowId xmlns:a16="http://schemas.microsoft.com/office/drawing/2014/main" val="1686656685"/>
                  </a:ext>
                </a:extLst>
              </a:tr>
            </a:tbl>
          </a:graphicData>
        </a:graphic>
      </p:graphicFrame>
      <p:sp>
        <p:nvSpPr>
          <p:cNvPr id="12" name="文本框 11">
            <a:extLst>
              <a:ext uri="{FF2B5EF4-FFF2-40B4-BE49-F238E27FC236}">
                <a16:creationId xmlns:a16="http://schemas.microsoft.com/office/drawing/2014/main" id="{898BA3C5-B7CC-48AB-81B2-D5A5A4DF2B66}"/>
              </a:ext>
            </a:extLst>
          </p:cNvPr>
          <p:cNvSpPr txBox="1"/>
          <p:nvPr/>
        </p:nvSpPr>
        <p:spPr>
          <a:xfrm>
            <a:off x="4263401" y="6545666"/>
            <a:ext cx="2520280" cy="215444"/>
          </a:xfrm>
          <a:prstGeom prst="rect">
            <a:avLst/>
          </a:prstGeom>
          <a:noFill/>
        </p:spPr>
        <p:txBody>
          <a:bodyPr wrap="square">
            <a:spAutoFit/>
          </a:bodyPr>
          <a:lstStyle/>
          <a:p>
            <a:r>
              <a:rPr lang="zh-CN" altLang="en-US" sz="800" dirty="0">
                <a:solidFill>
                  <a:schemeClr val="bg1">
                    <a:lumMod val="50000"/>
                  </a:schemeClr>
                </a:solidFill>
              </a:rPr>
              <a:t>https://www.0x08.org/docs/charset_notes.html</a:t>
            </a:r>
          </a:p>
        </p:txBody>
      </p:sp>
      <p:cxnSp>
        <p:nvCxnSpPr>
          <p:cNvPr id="13" name="直接箭头连接符 12">
            <a:extLst>
              <a:ext uri="{FF2B5EF4-FFF2-40B4-BE49-F238E27FC236}">
                <a16:creationId xmlns:a16="http://schemas.microsoft.com/office/drawing/2014/main" id="{2175F0E1-54E4-415C-AFC1-9D91FD798E14}"/>
              </a:ext>
            </a:extLst>
          </p:cNvPr>
          <p:cNvCxnSpPr/>
          <p:nvPr/>
        </p:nvCxnSpPr>
        <p:spPr>
          <a:xfrm>
            <a:off x="5385048" y="3356992"/>
            <a:ext cx="1656184" cy="1152128"/>
          </a:xfrm>
          <a:prstGeom prst="straightConnector1">
            <a:avLst/>
          </a:prstGeom>
          <a:ln>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5A487C6-A610-4A06-9B79-E5B50D7141E5}"/>
              </a:ext>
            </a:extLst>
          </p:cNvPr>
          <p:cNvSpPr txBox="1"/>
          <p:nvPr/>
        </p:nvSpPr>
        <p:spPr>
          <a:xfrm>
            <a:off x="4354224" y="5160579"/>
            <a:ext cx="5561935" cy="307777"/>
          </a:xfrm>
          <a:prstGeom prst="rect">
            <a:avLst/>
          </a:prstGeom>
          <a:solidFill>
            <a:schemeClr val="bg1">
              <a:lumMod val="85000"/>
            </a:schemeClr>
          </a:solidFill>
          <a:ln>
            <a:solidFill>
              <a:srgbClr val="FC0A0A"/>
            </a:solidFill>
          </a:ln>
        </p:spPr>
        <p:txBody>
          <a:bodyPr wrap="square" rtlCol="0">
            <a:spAutoFit/>
          </a:bodyPr>
          <a:lstStyle/>
          <a:p>
            <a:r>
              <a:rPr lang="zh-CN" altLang="en-US" sz="1400" dirty="0"/>
              <a:t>北邮的“北”：</a:t>
            </a:r>
            <a:r>
              <a:rPr lang="en-US" altLang="zh-CN" sz="1400" dirty="0"/>
              <a:t>Unicode </a:t>
            </a:r>
            <a:r>
              <a:rPr lang="zh-CN" altLang="en-US" sz="1400" dirty="0"/>
              <a:t>为 </a:t>
            </a:r>
            <a:r>
              <a:rPr lang="en-US" altLang="zh-CN" sz="1400" b="0" i="0" dirty="0">
                <a:solidFill>
                  <a:srgbClr val="00B050"/>
                </a:solidFill>
                <a:effectLst/>
                <a:latin typeface="Consolas" panose="020B0609020204030204" pitchFamily="49" charset="0"/>
              </a:rPr>
              <a:t>U+5317</a:t>
            </a:r>
            <a:r>
              <a:rPr lang="zh-CN" altLang="en-US" sz="1400" b="0" i="0" dirty="0">
                <a:effectLst/>
                <a:latin typeface="Consolas" panose="020B0609020204030204" pitchFamily="49" charset="0"/>
              </a:rPr>
              <a:t>，</a:t>
            </a:r>
            <a:r>
              <a:rPr lang="en-US" altLang="zh-CN" sz="1400" b="0" i="0" dirty="0">
                <a:effectLst/>
                <a:latin typeface="Consolas" panose="020B0609020204030204" pitchFamily="49" charset="0"/>
              </a:rPr>
              <a:t>UTF-8</a:t>
            </a:r>
            <a:r>
              <a:rPr lang="zh-CN" altLang="en-US" sz="1400" b="0" i="0" dirty="0">
                <a:effectLst/>
                <a:latin typeface="Consolas" panose="020B0609020204030204" pitchFamily="49" charset="0"/>
              </a:rPr>
              <a:t>为 </a:t>
            </a:r>
            <a:r>
              <a:rPr lang="en-US" altLang="zh-CN" sz="1400" dirty="0">
                <a:solidFill>
                  <a:srgbClr val="FC0A0A"/>
                </a:solidFill>
                <a:effectLst/>
              </a:rPr>
              <a:t>E5 8C 97</a:t>
            </a:r>
            <a:endParaRPr lang="zh-CN" altLang="en-US" sz="1400" dirty="0">
              <a:solidFill>
                <a:srgbClr val="FC0A0A"/>
              </a:solidFill>
            </a:endParaRPr>
          </a:p>
        </p:txBody>
      </p:sp>
      <p:sp>
        <p:nvSpPr>
          <p:cNvPr id="17" name="文本框 16">
            <a:extLst>
              <a:ext uri="{FF2B5EF4-FFF2-40B4-BE49-F238E27FC236}">
                <a16:creationId xmlns:a16="http://schemas.microsoft.com/office/drawing/2014/main" id="{82FD988D-1412-4890-A7F3-7408A44B1592}"/>
              </a:ext>
            </a:extLst>
          </p:cNvPr>
          <p:cNvSpPr txBox="1"/>
          <p:nvPr/>
        </p:nvSpPr>
        <p:spPr>
          <a:xfrm>
            <a:off x="4354224" y="4678408"/>
            <a:ext cx="5551777" cy="215444"/>
          </a:xfrm>
          <a:prstGeom prst="rect">
            <a:avLst/>
          </a:prstGeom>
          <a:solidFill>
            <a:schemeClr val="bg1">
              <a:lumMod val="85000"/>
            </a:schemeClr>
          </a:solidFill>
          <a:ln>
            <a:solidFill>
              <a:srgbClr val="FC0A0A"/>
            </a:solidFill>
          </a:ln>
        </p:spPr>
        <p:txBody>
          <a:bodyPr wrap="square">
            <a:spAutoFit/>
          </a:bodyPr>
          <a:lstStyle/>
          <a:p>
            <a:pPr algn="r"/>
            <a:r>
              <a:rPr lang="en-US" altLang="zh-CN" sz="800" b="1" dirty="0">
                <a:solidFill>
                  <a:srgbClr val="FC0A0A"/>
                </a:solidFill>
                <a:highlight>
                  <a:srgbClr val="FFFF00"/>
                </a:highlight>
              </a:rPr>
              <a:t>#!python; hex(</a:t>
            </a:r>
            <a:r>
              <a:rPr lang="en-US" altLang="zh-CN" sz="800" b="1" dirty="0" err="1">
                <a:solidFill>
                  <a:srgbClr val="FC0A0A"/>
                </a:solidFill>
                <a:highlight>
                  <a:srgbClr val="FFFF00"/>
                </a:highlight>
              </a:rPr>
              <a:t>ord</a:t>
            </a:r>
            <a:r>
              <a:rPr lang="en-US" altLang="zh-CN" sz="800" b="1" dirty="0">
                <a:solidFill>
                  <a:srgbClr val="FC0A0A"/>
                </a:solidFill>
                <a:highlight>
                  <a:srgbClr val="FFFF00"/>
                </a:highlight>
              </a:rPr>
              <a:t>(‘</a:t>
            </a:r>
            <a:r>
              <a:rPr lang="zh-CN" altLang="en-US" sz="800" b="1" dirty="0">
                <a:solidFill>
                  <a:srgbClr val="FC0A0A"/>
                </a:solidFill>
                <a:highlight>
                  <a:srgbClr val="FFFF00"/>
                </a:highlight>
              </a:rPr>
              <a:t>北</a:t>
            </a:r>
            <a:r>
              <a:rPr lang="en-US" altLang="zh-CN" sz="800" b="1" dirty="0">
                <a:solidFill>
                  <a:srgbClr val="FC0A0A"/>
                </a:solidFill>
                <a:highlight>
                  <a:srgbClr val="FFFF00"/>
                </a:highlight>
              </a:rPr>
              <a:t>’)) </a:t>
            </a:r>
            <a:r>
              <a:rPr lang="zh-CN" altLang="en-US" sz="800" b="1" dirty="0">
                <a:solidFill>
                  <a:srgbClr val="FC0A0A"/>
                </a:solidFill>
                <a:highlight>
                  <a:srgbClr val="FFFF00"/>
                </a:highlight>
              </a:rPr>
              <a:t>，</a:t>
            </a:r>
            <a:r>
              <a:rPr lang="en-US" altLang="zh-CN" sz="800" b="1" dirty="0">
                <a:solidFill>
                  <a:srgbClr val="FC0A0A"/>
                </a:solidFill>
                <a:highlight>
                  <a:srgbClr val="FFFF00"/>
                </a:highlight>
              </a:rPr>
              <a:t>Unicode</a:t>
            </a:r>
            <a:r>
              <a:rPr lang="zh-CN" altLang="en-US" sz="800" b="1" dirty="0">
                <a:solidFill>
                  <a:srgbClr val="FC0A0A"/>
                </a:solidFill>
                <a:highlight>
                  <a:srgbClr val="FFFF00"/>
                </a:highlight>
              </a:rPr>
              <a:t>编码 </a:t>
            </a:r>
            <a:r>
              <a:rPr lang="en-US" altLang="zh-CN" sz="800" b="1" dirty="0">
                <a:solidFill>
                  <a:srgbClr val="FC0A0A"/>
                </a:solidFill>
                <a:highlight>
                  <a:srgbClr val="FFFF00"/>
                </a:highlight>
              </a:rPr>
              <a:t>'0x5317’ </a:t>
            </a:r>
            <a:r>
              <a:rPr lang="en-US" altLang="zh-CN" sz="800" b="1" dirty="0">
                <a:solidFill>
                  <a:srgbClr val="FC0A0A"/>
                </a:solidFill>
              </a:rPr>
              <a:t>    1110</a:t>
            </a:r>
            <a:r>
              <a:rPr lang="en-US" altLang="zh-CN" sz="800" b="1" dirty="0">
                <a:solidFill>
                  <a:srgbClr val="00B050"/>
                </a:solidFill>
              </a:rPr>
              <a:t>0101</a:t>
            </a:r>
            <a:r>
              <a:rPr lang="en-US" altLang="zh-CN" sz="800" b="1" dirty="0"/>
              <a:t> </a:t>
            </a:r>
            <a:r>
              <a:rPr lang="en-US" altLang="zh-CN" sz="800" b="1" dirty="0">
                <a:solidFill>
                  <a:srgbClr val="FC0A0A"/>
                </a:solidFill>
              </a:rPr>
              <a:t>10</a:t>
            </a:r>
            <a:r>
              <a:rPr lang="en-US" altLang="zh-CN" sz="800" b="1" dirty="0">
                <a:solidFill>
                  <a:srgbClr val="00B050"/>
                </a:solidFill>
              </a:rPr>
              <a:t>001100</a:t>
            </a:r>
            <a:r>
              <a:rPr lang="en-US" altLang="zh-CN" sz="800" b="1" dirty="0"/>
              <a:t> </a:t>
            </a:r>
            <a:r>
              <a:rPr lang="en-US" altLang="zh-CN" sz="800" b="1" dirty="0">
                <a:solidFill>
                  <a:srgbClr val="FC0A0A"/>
                </a:solidFill>
              </a:rPr>
              <a:t>10</a:t>
            </a:r>
            <a:r>
              <a:rPr lang="en-US" altLang="zh-CN" sz="800" b="1" dirty="0">
                <a:solidFill>
                  <a:srgbClr val="00B050"/>
                </a:solidFill>
              </a:rPr>
              <a:t>010111  </a:t>
            </a:r>
            <a:r>
              <a:rPr lang="en-US" altLang="zh-CN" sz="800" b="1" dirty="0">
                <a:sym typeface="Wingdings" panose="05000000000000000000" pitchFamily="2" charset="2"/>
              </a:rPr>
              <a:t></a:t>
            </a:r>
            <a:r>
              <a:rPr lang="en-US" altLang="zh-CN" sz="800" b="1" dirty="0">
                <a:solidFill>
                  <a:srgbClr val="00B050"/>
                </a:solidFill>
                <a:sym typeface="Wingdings" panose="05000000000000000000" pitchFamily="2" charset="2"/>
              </a:rPr>
              <a:t> 01010011 00010111 </a:t>
            </a:r>
            <a:r>
              <a:rPr lang="en-US" altLang="zh-CN" sz="800" b="1" dirty="0">
                <a:sym typeface="Wingdings" panose="05000000000000000000" pitchFamily="2" charset="2"/>
              </a:rPr>
              <a:t></a:t>
            </a:r>
            <a:r>
              <a:rPr lang="en-US" altLang="zh-CN" sz="800" b="1" dirty="0">
                <a:solidFill>
                  <a:srgbClr val="00B050"/>
                </a:solidFill>
                <a:sym typeface="Wingdings" panose="05000000000000000000" pitchFamily="2" charset="2"/>
              </a:rPr>
              <a:t> 5317</a:t>
            </a:r>
            <a:endParaRPr lang="zh-CN" altLang="en-US" sz="800" b="1" dirty="0">
              <a:solidFill>
                <a:srgbClr val="00B050"/>
              </a:solidFill>
            </a:endParaRPr>
          </a:p>
        </p:txBody>
      </p:sp>
      <p:sp>
        <p:nvSpPr>
          <p:cNvPr id="2" name="矩形 1">
            <a:extLst>
              <a:ext uri="{FF2B5EF4-FFF2-40B4-BE49-F238E27FC236}">
                <a16:creationId xmlns:a16="http://schemas.microsoft.com/office/drawing/2014/main" id="{CF981D74-D168-487B-BBC8-CECBB95855B2}"/>
              </a:ext>
            </a:extLst>
          </p:cNvPr>
          <p:cNvSpPr/>
          <p:nvPr/>
        </p:nvSpPr>
        <p:spPr>
          <a:xfrm>
            <a:off x="8167356" y="5160579"/>
            <a:ext cx="720080" cy="307777"/>
          </a:xfrm>
          <a:prstGeom prst="rect">
            <a:avLst/>
          </a:prstGeom>
          <a:solidFill>
            <a:schemeClr val="accent6">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Tree>
    <p:extLst>
      <p:ext uri="{BB962C8B-B14F-4D97-AF65-F5344CB8AC3E}">
        <p14:creationId xmlns:p14="http://schemas.microsoft.com/office/powerpoint/2010/main" val="32091106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arn(inVertic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wipe(down)">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arn(inVertical)">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randombar(horizontal)">
                                      <p:cBhvr>
                                        <p:cTn id="38" dur="500"/>
                                        <p:tgtEl>
                                          <p:spTgt spid="14"/>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randombar(horizontal)">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31" presetClass="exit" presetSubtype="0" fill="hold" grpId="1" nodeType="clickEffect">
                                  <p:stCondLst>
                                    <p:cond delay="0"/>
                                  </p:stCondLst>
                                  <p:childTnLst>
                                    <p:anim calcmode="lin" valueType="num">
                                      <p:cBhvr>
                                        <p:cTn id="49" dur="1000"/>
                                        <p:tgtEl>
                                          <p:spTgt spid="2"/>
                                        </p:tgtEl>
                                        <p:attrNameLst>
                                          <p:attrName>ppt_w</p:attrName>
                                        </p:attrNameLst>
                                      </p:cBhvr>
                                      <p:tavLst>
                                        <p:tav tm="0">
                                          <p:val>
                                            <p:strVal val="ppt_w"/>
                                          </p:val>
                                        </p:tav>
                                        <p:tav tm="100000">
                                          <p:val>
                                            <p:fltVal val="0"/>
                                          </p:val>
                                        </p:tav>
                                      </p:tavLst>
                                    </p:anim>
                                    <p:anim calcmode="lin" valueType="num">
                                      <p:cBhvr>
                                        <p:cTn id="50" dur="1000"/>
                                        <p:tgtEl>
                                          <p:spTgt spid="2"/>
                                        </p:tgtEl>
                                        <p:attrNameLst>
                                          <p:attrName>ppt_h</p:attrName>
                                        </p:attrNameLst>
                                      </p:cBhvr>
                                      <p:tavLst>
                                        <p:tav tm="0">
                                          <p:val>
                                            <p:strVal val="ppt_h"/>
                                          </p:val>
                                        </p:tav>
                                        <p:tav tm="100000">
                                          <p:val>
                                            <p:fltVal val="0"/>
                                          </p:val>
                                        </p:tav>
                                      </p:tavLst>
                                    </p:anim>
                                    <p:anim calcmode="lin" valueType="num">
                                      <p:cBhvr>
                                        <p:cTn id="51" dur="1000"/>
                                        <p:tgtEl>
                                          <p:spTgt spid="2"/>
                                        </p:tgtEl>
                                        <p:attrNameLst>
                                          <p:attrName>style.rotation</p:attrName>
                                        </p:attrNameLst>
                                      </p:cBhvr>
                                      <p:tavLst>
                                        <p:tav tm="0">
                                          <p:val>
                                            <p:fltVal val="0"/>
                                          </p:val>
                                        </p:tav>
                                        <p:tav tm="100000">
                                          <p:val>
                                            <p:fltVal val="90"/>
                                          </p:val>
                                        </p:tav>
                                      </p:tavLst>
                                    </p:anim>
                                    <p:animEffect transition="out" filter="fade">
                                      <p:cBhvr>
                                        <p:cTn id="52" dur="1000"/>
                                        <p:tgtEl>
                                          <p:spTgt spid="2"/>
                                        </p:tgtEl>
                                      </p:cBhvr>
                                    </p:animEffect>
                                    <p:set>
                                      <p:cBhvr>
                                        <p:cTn id="53"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7" grpId="0" animBg="1"/>
      <p:bldP spid="2" grpId="0" animBg="1"/>
      <p:bldP spid="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484784"/>
            <a:ext cx="9354244" cy="1152128"/>
          </a:xfrm>
        </p:spPr>
        <p:txBody>
          <a:bodyPr/>
          <a:lstStyle/>
          <a:p>
            <a:r>
              <a:rPr lang="zh-CN" altLang="en-US" dirty="0">
                <a:cs typeface="+mn-ea"/>
                <a:sym typeface="+mn-lt"/>
              </a:rPr>
              <a:t>逆向工程 </a:t>
            </a:r>
            <a:r>
              <a:rPr lang="en-US" altLang="zh-CN" dirty="0">
                <a:solidFill>
                  <a:schemeClr val="bg1">
                    <a:lumMod val="75000"/>
                  </a:schemeClr>
                </a:solidFill>
                <a:cs typeface="+mn-ea"/>
                <a:sym typeface="+mn-lt"/>
              </a:rPr>
              <a:t>(</a:t>
            </a:r>
            <a:r>
              <a:rPr lang="zh-CN" altLang="en-US" dirty="0">
                <a:solidFill>
                  <a:schemeClr val="bg1">
                    <a:lumMod val="75000"/>
                  </a:schemeClr>
                </a:solidFill>
                <a:cs typeface="+mn-ea"/>
                <a:sym typeface="+mn-lt"/>
              </a:rPr>
              <a:t>程序开发基本知识回顾</a:t>
            </a:r>
            <a:r>
              <a:rPr lang="en-US" altLang="zh-CN" dirty="0">
                <a:solidFill>
                  <a:schemeClr val="bg1">
                    <a:lumMod val="75000"/>
                  </a:schemeClr>
                </a:solidFill>
                <a:cs typeface="+mn-ea"/>
                <a:sym typeface="+mn-lt"/>
              </a:rPr>
              <a:t>)</a:t>
            </a:r>
            <a:endParaRPr lang="zh-CN" altLang="en-US" dirty="0">
              <a:cs typeface="+mn-ea"/>
              <a:sym typeface="+mn-lt"/>
            </a:endParaRPr>
          </a:p>
          <a:p>
            <a:pPr lvl="1"/>
            <a:r>
              <a:rPr lang="en-US" altLang="zh-CN" dirty="0">
                <a:cs typeface="+mn-ea"/>
                <a:sym typeface="+mn-lt"/>
              </a:rPr>
              <a:t>16</a:t>
            </a:r>
            <a:r>
              <a:rPr lang="zh-CN" altLang="en-US" dirty="0">
                <a:cs typeface="+mn-ea"/>
                <a:sym typeface="+mn-lt"/>
              </a:rPr>
              <a:t>进制</a:t>
            </a:r>
            <a:r>
              <a:rPr lang="en-US" altLang="zh-CN" dirty="0">
                <a:cs typeface="+mn-ea"/>
                <a:sym typeface="+mn-lt"/>
              </a:rPr>
              <a:t>HEX</a:t>
            </a:r>
            <a:r>
              <a:rPr lang="zh-CN" altLang="en-US" dirty="0">
                <a:cs typeface="+mn-ea"/>
                <a:sym typeface="+mn-lt"/>
              </a:rPr>
              <a:t>编辑器</a:t>
            </a:r>
            <a:r>
              <a:rPr lang="en-US" altLang="zh-CN" dirty="0">
                <a:cs typeface="+mn-ea"/>
                <a:sym typeface="+mn-lt"/>
              </a:rPr>
              <a:t>——</a:t>
            </a:r>
            <a:r>
              <a:rPr lang="en-US" altLang="zh-CN" dirty="0">
                <a:solidFill>
                  <a:srgbClr val="3333FF"/>
                </a:solidFill>
                <a:cs typeface="+mn-ea"/>
                <a:sym typeface="+mn-lt"/>
              </a:rPr>
              <a:t>010Editor</a:t>
            </a:r>
            <a:endParaRPr lang="en-US" altLang="zh-CN" dirty="0">
              <a:solidFill>
                <a:srgbClr val="3333FF"/>
              </a:solidFill>
              <a:highlight>
                <a:srgbClr val="FFFF00"/>
              </a:highlight>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）逆向工程概述</a:t>
            </a:r>
          </a:p>
        </p:txBody>
      </p:sp>
      <p:pic>
        <p:nvPicPr>
          <p:cNvPr id="7" name="图片 6">
            <a:extLst>
              <a:ext uri="{FF2B5EF4-FFF2-40B4-BE49-F238E27FC236}">
                <a16:creationId xmlns:a16="http://schemas.microsoft.com/office/drawing/2014/main" id="{6462FEC4-40EA-44EC-844E-537515B3D855}"/>
              </a:ext>
            </a:extLst>
          </p:cNvPr>
          <p:cNvPicPr>
            <a:picLocks noChangeAspect="1"/>
          </p:cNvPicPr>
          <p:nvPr/>
        </p:nvPicPr>
        <p:blipFill>
          <a:blip r:embed="rId3"/>
          <a:stretch>
            <a:fillRect/>
          </a:stretch>
        </p:blipFill>
        <p:spPr>
          <a:xfrm>
            <a:off x="1064568" y="2564904"/>
            <a:ext cx="5280086" cy="4238185"/>
          </a:xfrm>
          <a:prstGeom prst="rect">
            <a:avLst/>
          </a:prstGeom>
        </p:spPr>
      </p:pic>
      <p:sp>
        <p:nvSpPr>
          <p:cNvPr id="18" name="文本框 17">
            <a:extLst>
              <a:ext uri="{FF2B5EF4-FFF2-40B4-BE49-F238E27FC236}">
                <a16:creationId xmlns:a16="http://schemas.microsoft.com/office/drawing/2014/main" id="{C99472A7-C331-4A7D-8C4C-80E6FA382911}"/>
              </a:ext>
            </a:extLst>
          </p:cNvPr>
          <p:cNvSpPr txBox="1"/>
          <p:nvPr/>
        </p:nvSpPr>
        <p:spPr>
          <a:xfrm>
            <a:off x="6420851" y="2743954"/>
            <a:ext cx="3428693" cy="3970318"/>
          </a:xfrm>
          <a:prstGeom prst="rect">
            <a:avLst/>
          </a:prstGeom>
          <a:noFill/>
        </p:spPr>
        <p:txBody>
          <a:bodyPr wrap="square">
            <a:spAutoFit/>
          </a:bodyPr>
          <a:lstStyle/>
          <a:p>
            <a:pPr marL="342900" indent="-342900">
              <a:buFont typeface="+mj-ea"/>
              <a:buAutoNum type="circleNumDbPlain"/>
            </a:pPr>
            <a:r>
              <a:rPr lang="zh-CN" altLang="en-US" b="1" dirty="0">
                <a:solidFill>
                  <a:schemeClr val="accent6">
                    <a:lumMod val="75000"/>
                  </a:schemeClr>
                </a:solidFill>
                <a:cs typeface="+mn-ea"/>
              </a:rPr>
              <a:t>二进制文件</a:t>
            </a:r>
            <a:r>
              <a:rPr lang="zh-CN" altLang="en-US" b="1" dirty="0">
                <a:cs typeface="+mn-ea"/>
              </a:rPr>
              <a:t>是一种计算机可读但人类不可读的文件，</a:t>
            </a:r>
            <a:r>
              <a:rPr lang="en-US" altLang="zh-CN" b="1" dirty="0">
                <a:cs typeface="+mn-ea"/>
              </a:rPr>
              <a:t>010Editor </a:t>
            </a:r>
            <a:r>
              <a:rPr lang="zh-CN" altLang="en-US" b="1" dirty="0">
                <a:cs typeface="+mn-ea"/>
              </a:rPr>
              <a:t>可以轻松编辑二进制文件</a:t>
            </a:r>
            <a:endParaRPr lang="en-US" altLang="zh-CN" b="1" dirty="0">
              <a:cs typeface="+mn-ea"/>
            </a:endParaRPr>
          </a:p>
          <a:p>
            <a:pPr marL="342900" indent="-342900">
              <a:buFont typeface="+mj-ea"/>
              <a:buAutoNum type="circleNumDbPlain"/>
            </a:pPr>
            <a:r>
              <a:rPr lang="zh-CN" altLang="en-US" b="1" dirty="0">
                <a:cs typeface="+mn-ea"/>
              </a:rPr>
              <a:t>其支持的功能包括</a:t>
            </a:r>
            <a:r>
              <a:rPr lang="zh-CN" altLang="en-US" b="1" dirty="0">
                <a:solidFill>
                  <a:srgbClr val="FC0A0A"/>
                </a:solidFill>
                <a:cs typeface="+mn-ea"/>
              </a:rPr>
              <a:t>查找</a:t>
            </a:r>
            <a:r>
              <a:rPr lang="zh-CN" altLang="en-US" b="1" dirty="0">
                <a:cs typeface="+mn-ea"/>
              </a:rPr>
              <a:t>、</a:t>
            </a:r>
            <a:r>
              <a:rPr lang="zh-CN" altLang="en-US" b="1" dirty="0">
                <a:highlight>
                  <a:srgbClr val="FFFF00"/>
                </a:highlight>
                <a:cs typeface="+mn-ea"/>
              </a:rPr>
              <a:t>替换</a:t>
            </a:r>
            <a:r>
              <a:rPr lang="zh-CN" altLang="en-US" b="1" dirty="0">
                <a:cs typeface="+mn-ea"/>
              </a:rPr>
              <a:t>、在多文件中查找、在多文件中替换、二进制比较、校验和</a:t>
            </a:r>
            <a:r>
              <a:rPr lang="en-US" altLang="zh-CN" b="1" dirty="0">
                <a:cs typeface="+mn-ea"/>
              </a:rPr>
              <a:t>/</a:t>
            </a:r>
            <a:r>
              <a:rPr lang="zh-CN" altLang="en-US" b="1" dirty="0">
                <a:cs typeface="+mn-ea"/>
              </a:rPr>
              <a:t>散列算法、直方图等，来分析和编辑文本和二进制数据</a:t>
            </a:r>
            <a:endParaRPr lang="en-US" altLang="zh-CN" b="1" dirty="0">
              <a:cs typeface="+mn-ea"/>
            </a:endParaRPr>
          </a:p>
          <a:p>
            <a:pPr marL="342900" indent="-342900">
              <a:buFont typeface="+mj-ea"/>
              <a:buAutoNum type="circleNumDbPlain"/>
            </a:pPr>
            <a:r>
              <a:rPr lang="zh-CN" altLang="en-US" b="1" dirty="0">
                <a:cs typeface="+mn-ea"/>
              </a:rPr>
              <a:t>允许多任务的自动化二进制分析，如</a:t>
            </a:r>
            <a:r>
              <a:rPr lang="en-US" altLang="zh-CN" b="1" dirty="0">
                <a:solidFill>
                  <a:srgbClr val="3333FF"/>
                </a:solidFill>
                <a:cs typeface="+mn-ea"/>
              </a:rPr>
              <a:t>PE</a:t>
            </a:r>
            <a:r>
              <a:rPr lang="zh-CN" altLang="en-US" b="1" dirty="0">
                <a:solidFill>
                  <a:srgbClr val="3333FF"/>
                </a:solidFill>
                <a:cs typeface="+mn-ea"/>
              </a:rPr>
              <a:t>文件分析</a:t>
            </a:r>
            <a:r>
              <a:rPr lang="zh-CN" altLang="en-US" b="1" dirty="0">
                <a:cs typeface="+mn-ea"/>
              </a:rPr>
              <a:t>等</a:t>
            </a:r>
            <a:endParaRPr lang="en-US" altLang="zh-CN" b="1" dirty="0">
              <a:cs typeface="+mn-ea"/>
            </a:endParaRPr>
          </a:p>
          <a:p>
            <a:pPr marL="342900" indent="-342900">
              <a:buFont typeface="+mj-ea"/>
              <a:buAutoNum type="circleNumDbPlain"/>
            </a:pPr>
            <a:r>
              <a:rPr lang="zh-CN" altLang="en-US" b="1" dirty="0">
                <a:cs typeface="+mn-ea"/>
              </a:rPr>
              <a:t>还提供有针对二进制数据的</a:t>
            </a:r>
            <a:r>
              <a:rPr lang="zh-CN" altLang="en-US" b="1" dirty="0">
                <a:solidFill>
                  <a:srgbClr val="00B050"/>
                </a:solidFill>
                <a:cs typeface="+mn-ea"/>
              </a:rPr>
              <a:t>反汇编功能</a:t>
            </a:r>
            <a:r>
              <a:rPr lang="zh-CN" altLang="en-US" b="1" dirty="0">
                <a:cs typeface="+mn-ea"/>
              </a:rPr>
              <a:t>等</a:t>
            </a:r>
          </a:p>
        </p:txBody>
      </p:sp>
    </p:spTree>
    <p:extLst>
      <p:ext uri="{BB962C8B-B14F-4D97-AF65-F5344CB8AC3E}">
        <p14:creationId xmlns:p14="http://schemas.microsoft.com/office/powerpoint/2010/main" val="5719857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randombar(horizontal)">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536504"/>
          </a:xfrm>
        </p:spPr>
        <p:txBody>
          <a:bodyPr/>
          <a:lstStyle/>
          <a:p>
            <a:r>
              <a:rPr lang="zh-CN" altLang="en-US" dirty="0">
                <a:cs typeface="+mn-ea"/>
                <a:sym typeface="+mn-lt"/>
              </a:rPr>
              <a:t>逆向工程</a:t>
            </a:r>
            <a:endParaRPr lang="en-US" altLang="zh-CN" dirty="0">
              <a:cs typeface="+mn-ea"/>
              <a:sym typeface="+mn-lt"/>
            </a:endParaRPr>
          </a:p>
          <a:p>
            <a:pPr lvl="1"/>
            <a:r>
              <a:rPr lang="en-US" altLang="zh-CN" dirty="0">
                <a:cs typeface="+mn-ea"/>
                <a:sym typeface="+mn-lt"/>
              </a:rPr>
              <a:t>Reverse Engineering</a:t>
            </a:r>
          </a:p>
          <a:p>
            <a:pPr lvl="1"/>
            <a:r>
              <a:rPr lang="zh-CN" altLang="en-US" dirty="0">
                <a:cs typeface="+mn-ea"/>
                <a:sym typeface="+mn-lt"/>
              </a:rPr>
              <a:t>一种产品设计技术再现过程，即对一项目标产品进行逆向分析及研究，从而</a:t>
            </a:r>
            <a:r>
              <a:rPr lang="zh-CN" altLang="en-US" dirty="0">
                <a:highlight>
                  <a:srgbClr val="FFFF00"/>
                </a:highlight>
                <a:cs typeface="+mn-ea"/>
                <a:sym typeface="+mn-lt"/>
              </a:rPr>
              <a:t>演绎并得出该产品的处理流程、组织结构、功能特性及技术规格等设计要素</a:t>
            </a:r>
            <a:r>
              <a:rPr lang="zh-CN" altLang="en-US" dirty="0">
                <a:cs typeface="+mn-ea"/>
                <a:sym typeface="+mn-lt"/>
              </a:rPr>
              <a:t>，以制作出功能相近，但又不完全一样的产品。</a:t>
            </a:r>
            <a:endParaRPr lang="en-US" altLang="zh-CN" dirty="0">
              <a:cs typeface="+mn-ea"/>
              <a:sym typeface="+mn-lt"/>
            </a:endParaRPr>
          </a:p>
          <a:p>
            <a:pPr lvl="1"/>
            <a:r>
              <a:rPr lang="zh-CN" altLang="en-US" dirty="0">
                <a:solidFill>
                  <a:srgbClr val="FF0000"/>
                </a:solidFill>
                <a:cs typeface="+mn-ea"/>
                <a:sym typeface="+mn-lt"/>
              </a:rPr>
              <a:t>“模仿”并“超越”</a:t>
            </a:r>
            <a:r>
              <a:rPr lang="en-US" altLang="zh-CN"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）逆向工程概述</a:t>
            </a:r>
          </a:p>
        </p:txBody>
      </p:sp>
      <p:grpSp>
        <p:nvGrpSpPr>
          <p:cNvPr id="6" name="组合 5">
            <a:extLst>
              <a:ext uri="{FF2B5EF4-FFF2-40B4-BE49-F238E27FC236}">
                <a16:creationId xmlns:a16="http://schemas.microsoft.com/office/drawing/2014/main" id="{F3E67BDB-33FE-46DA-9662-B0FDF780EB5D}"/>
              </a:ext>
            </a:extLst>
          </p:cNvPr>
          <p:cNvGrpSpPr/>
          <p:nvPr/>
        </p:nvGrpSpPr>
        <p:grpSpPr>
          <a:xfrm>
            <a:off x="3008784" y="5013176"/>
            <a:ext cx="5214486" cy="1689093"/>
            <a:chOff x="3008784" y="5013176"/>
            <a:chExt cx="5214486" cy="1689093"/>
          </a:xfrm>
        </p:grpSpPr>
        <p:pic>
          <p:nvPicPr>
            <p:cNvPr id="1026" name="Picture 2" descr="中国有句古话叫做/////-哔哩哔哩_Bilibili">
              <a:extLst>
                <a:ext uri="{FF2B5EF4-FFF2-40B4-BE49-F238E27FC236}">
                  <a16:creationId xmlns:a16="http://schemas.microsoft.com/office/drawing/2014/main" id="{BE6A4A6F-7182-4D2A-8280-CC0BCAE78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8784" y="5013176"/>
              <a:ext cx="3002832" cy="168909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990037E4-AE37-4F00-A76D-2B0A9112DAD8}"/>
                </a:ext>
              </a:extLst>
            </p:cNvPr>
            <p:cNvSpPr txBox="1"/>
            <p:nvPr/>
          </p:nvSpPr>
          <p:spPr>
            <a:xfrm>
              <a:off x="5961112" y="5496796"/>
              <a:ext cx="2262158" cy="646331"/>
            </a:xfrm>
            <a:prstGeom prst="rect">
              <a:avLst/>
            </a:prstGeom>
            <a:noFill/>
          </p:spPr>
          <p:txBody>
            <a:bodyPr wrap="none" rtlCol="0">
              <a:spAutoFit/>
            </a:bodyPr>
            <a:lstStyle/>
            <a:p>
              <a:pPr algn="ctr"/>
              <a:r>
                <a:rPr lang="zh-CN" altLang="en-US" dirty="0"/>
                <a:t>大佐：</a:t>
              </a:r>
              <a:endParaRPr lang="en-US" altLang="zh-CN" dirty="0"/>
            </a:p>
            <a:p>
              <a:pPr algn="ctr"/>
              <a:r>
                <a:rPr lang="zh-CN" altLang="en-US" dirty="0"/>
                <a:t>纳尼，情报是假的？</a:t>
              </a:r>
              <a:endParaRPr lang="en-US" altLang="zh-CN" dirty="0"/>
            </a:p>
          </p:txBody>
        </p:sp>
      </p:grpSp>
    </p:spTree>
    <p:extLst>
      <p:ext uri="{BB962C8B-B14F-4D97-AF65-F5344CB8AC3E}">
        <p14:creationId xmlns:p14="http://schemas.microsoft.com/office/powerpoint/2010/main" val="27642013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iterate type="lt">
                                    <p:tmPct val="0"/>
                                  </p:iterate>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p:cTn id="7"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8"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9" dur="500"/>
                                        <p:tgtEl>
                                          <p:spTgt spid="4">
                                            <p:txEl>
                                              <p:pRg st="3" end="3"/>
                                            </p:txEl>
                                          </p:spTgt>
                                        </p:tgtEl>
                                      </p:cBhvr>
                                    </p:animEffect>
                                  </p:childTnLst>
                                </p:cTn>
                              </p:par>
                            </p:childTnLst>
                          </p:cTn>
                        </p:par>
                        <p:par>
                          <p:cTn id="10" fill="hold">
                            <p:stCondLst>
                              <p:cond delay="500"/>
                            </p:stCondLst>
                            <p:childTnLst>
                              <p:par>
                                <p:cTn id="11" presetID="34" presetClass="emph" presetSubtype="0" fill="hold" nodeType="after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4">
                                            <p:txEl>
                                              <p:pRg st="3" end="3"/>
                                            </p:txEl>
                                          </p:spTgt>
                                        </p:tgtEl>
                                        <p:attrNameLst>
                                          <p:attrName>ppt_x</p:attrName>
                                          <p:attrName>ppt_y</p:attrName>
                                        </p:attrNameLst>
                                      </p:cBhvr>
                                    </p:animMotion>
                                    <p:animRot by="1500000">
                                      <p:cBhvr>
                                        <p:cTn id="13" dur="125" fill="hold">
                                          <p:stCondLst>
                                            <p:cond delay="0"/>
                                          </p:stCondLst>
                                        </p:cTn>
                                        <p:tgtEl>
                                          <p:spTgt spid="4">
                                            <p:txEl>
                                              <p:pRg st="3" end="3"/>
                                            </p:txEl>
                                          </p:spTgt>
                                        </p:tgtEl>
                                        <p:attrNameLst>
                                          <p:attrName>r</p:attrName>
                                        </p:attrNameLst>
                                      </p:cBhvr>
                                    </p:animRot>
                                    <p:animRot by="-1500000">
                                      <p:cBhvr>
                                        <p:cTn id="14" dur="125" fill="hold">
                                          <p:stCondLst>
                                            <p:cond delay="125"/>
                                          </p:stCondLst>
                                        </p:cTn>
                                        <p:tgtEl>
                                          <p:spTgt spid="4">
                                            <p:txEl>
                                              <p:pRg st="3" end="3"/>
                                            </p:txEl>
                                          </p:spTgt>
                                        </p:tgtEl>
                                        <p:attrNameLst>
                                          <p:attrName>r</p:attrName>
                                        </p:attrNameLst>
                                      </p:cBhvr>
                                    </p:animRot>
                                    <p:animRot by="-1500000">
                                      <p:cBhvr>
                                        <p:cTn id="15" dur="125" fill="hold">
                                          <p:stCondLst>
                                            <p:cond delay="250"/>
                                          </p:stCondLst>
                                        </p:cTn>
                                        <p:tgtEl>
                                          <p:spTgt spid="4">
                                            <p:txEl>
                                              <p:pRg st="3" end="3"/>
                                            </p:txEl>
                                          </p:spTgt>
                                        </p:tgtEl>
                                        <p:attrNameLst>
                                          <p:attrName>r</p:attrName>
                                        </p:attrNameLst>
                                      </p:cBhvr>
                                    </p:animRot>
                                    <p:animRot by="1500000">
                                      <p:cBhvr>
                                        <p:cTn id="16" dur="125" fill="hold">
                                          <p:stCondLst>
                                            <p:cond delay="375"/>
                                          </p:stCondLst>
                                        </p:cTn>
                                        <p:tgtEl>
                                          <p:spTgt spid="4">
                                            <p:txEl>
                                              <p:pRg st="3" end="3"/>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80">
                                          <p:stCondLst>
                                            <p:cond delay="0"/>
                                          </p:stCondLst>
                                        </p:cTn>
                                        <p:tgtEl>
                                          <p:spTgt spid="6"/>
                                        </p:tgtEl>
                                      </p:cBhvr>
                                    </p:animEffect>
                                    <p:anim calcmode="lin" valueType="num">
                                      <p:cBhvr>
                                        <p:cTn id="2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7" dur="26">
                                          <p:stCondLst>
                                            <p:cond delay="650"/>
                                          </p:stCondLst>
                                        </p:cTn>
                                        <p:tgtEl>
                                          <p:spTgt spid="6"/>
                                        </p:tgtEl>
                                      </p:cBhvr>
                                      <p:to x="100000" y="60000"/>
                                    </p:animScale>
                                    <p:animScale>
                                      <p:cBhvr>
                                        <p:cTn id="28" dur="166" decel="50000">
                                          <p:stCondLst>
                                            <p:cond delay="676"/>
                                          </p:stCondLst>
                                        </p:cTn>
                                        <p:tgtEl>
                                          <p:spTgt spid="6"/>
                                        </p:tgtEl>
                                      </p:cBhvr>
                                      <p:to x="100000" y="100000"/>
                                    </p:animScale>
                                    <p:animScale>
                                      <p:cBhvr>
                                        <p:cTn id="29" dur="26">
                                          <p:stCondLst>
                                            <p:cond delay="1312"/>
                                          </p:stCondLst>
                                        </p:cTn>
                                        <p:tgtEl>
                                          <p:spTgt spid="6"/>
                                        </p:tgtEl>
                                      </p:cBhvr>
                                      <p:to x="100000" y="80000"/>
                                    </p:animScale>
                                    <p:animScale>
                                      <p:cBhvr>
                                        <p:cTn id="30" dur="166" decel="50000">
                                          <p:stCondLst>
                                            <p:cond delay="1338"/>
                                          </p:stCondLst>
                                        </p:cTn>
                                        <p:tgtEl>
                                          <p:spTgt spid="6"/>
                                        </p:tgtEl>
                                      </p:cBhvr>
                                      <p:to x="100000" y="100000"/>
                                    </p:animScale>
                                    <p:animScale>
                                      <p:cBhvr>
                                        <p:cTn id="31" dur="26">
                                          <p:stCondLst>
                                            <p:cond delay="1642"/>
                                          </p:stCondLst>
                                        </p:cTn>
                                        <p:tgtEl>
                                          <p:spTgt spid="6"/>
                                        </p:tgtEl>
                                      </p:cBhvr>
                                      <p:to x="100000" y="90000"/>
                                    </p:animScale>
                                    <p:animScale>
                                      <p:cBhvr>
                                        <p:cTn id="32" dur="166" decel="50000">
                                          <p:stCondLst>
                                            <p:cond delay="1668"/>
                                          </p:stCondLst>
                                        </p:cTn>
                                        <p:tgtEl>
                                          <p:spTgt spid="6"/>
                                        </p:tgtEl>
                                      </p:cBhvr>
                                      <p:to x="100000" y="100000"/>
                                    </p:animScale>
                                    <p:animScale>
                                      <p:cBhvr>
                                        <p:cTn id="33" dur="26">
                                          <p:stCondLst>
                                            <p:cond delay="1808"/>
                                          </p:stCondLst>
                                        </p:cTn>
                                        <p:tgtEl>
                                          <p:spTgt spid="6"/>
                                        </p:tgtEl>
                                      </p:cBhvr>
                                      <p:to x="100000" y="95000"/>
                                    </p:animScale>
                                    <p:animScale>
                                      <p:cBhvr>
                                        <p:cTn id="34"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680520"/>
          </a:xfrm>
        </p:spPr>
        <p:txBody>
          <a:bodyPr>
            <a:normAutofit/>
          </a:bodyPr>
          <a:lstStyle/>
          <a:p>
            <a:r>
              <a:rPr lang="zh-CN" altLang="en-US" dirty="0">
                <a:cs typeface="+mn-ea"/>
                <a:sym typeface="+mn-lt"/>
              </a:rPr>
              <a:t>软件逆向工程</a:t>
            </a:r>
            <a:endParaRPr lang="en-US" altLang="zh-CN" dirty="0">
              <a:cs typeface="+mn-ea"/>
              <a:sym typeface="+mn-lt"/>
            </a:endParaRPr>
          </a:p>
          <a:p>
            <a:pPr lvl="1"/>
            <a:r>
              <a:rPr lang="en-US" altLang="zh-CN" dirty="0">
                <a:cs typeface="+mn-ea"/>
                <a:sym typeface="+mn-lt"/>
              </a:rPr>
              <a:t>Software Reverse Engineering</a:t>
            </a:r>
          </a:p>
          <a:p>
            <a:pPr lvl="1"/>
            <a:r>
              <a:rPr lang="zh-CN" altLang="en-US" dirty="0">
                <a:cs typeface="+mn-ea"/>
                <a:sym typeface="+mn-lt"/>
              </a:rPr>
              <a:t>是逆向工程在软件方面的应用，通过多种计算机技术的运用来实现对软件算法、流程、结构、代码的逆向拆解和分析，从而达到</a:t>
            </a:r>
            <a:r>
              <a:rPr lang="zh-CN" altLang="en-US" dirty="0">
                <a:solidFill>
                  <a:srgbClr val="FF0000"/>
                </a:solidFill>
                <a:cs typeface="+mn-ea"/>
                <a:sym typeface="+mn-lt"/>
              </a:rPr>
              <a:t>破解</a:t>
            </a:r>
            <a:r>
              <a:rPr lang="zh-CN" altLang="en-US" dirty="0">
                <a:cs typeface="+mn-ea"/>
                <a:sym typeface="+mn-lt"/>
              </a:rPr>
              <a:t>软件或</a:t>
            </a:r>
            <a:r>
              <a:rPr lang="zh-CN" altLang="en-US" dirty="0">
                <a:solidFill>
                  <a:srgbClr val="3333FF"/>
                </a:solidFill>
                <a:cs typeface="+mn-ea"/>
                <a:sym typeface="+mn-lt"/>
              </a:rPr>
              <a:t>扩展</a:t>
            </a:r>
            <a:r>
              <a:rPr lang="zh-CN" altLang="en-US" dirty="0">
                <a:cs typeface="+mn-ea"/>
                <a:sym typeface="+mn-lt"/>
              </a:rPr>
              <a:t>软件功能的目的。</a:t>
            </a:r>
            <a:endParaRPr lang="en-US" altLang="zh-CN" dirty="0">
              <a:cs typeface="+mn-ea"/>
              <a:sym typeface="+mn-lt"/>
            </a:endParaRPr>
          </a:p>
          <a:p>
            <a:pPr lvl="1"/>
            <a:r>
              <a:rPr lang="zh-CN" altLang="en-US" dirty="0">
                <a:cs typeface="+mn-ea"/>
                <a:sym typeface="+mn-lt"/>
              </a:rPr>
              <a:t>逆向工程中涉及到的知识主要包括</a:t>
            </a:r>
            <a:r>
              <a:rPr lang="zh-CN" altLang="en-US" dirty="0">
                <a:solidFill>
                  <a:srgbClr val="FF0000"/>
                </a:solidFill>
                <a:cs typeface="+mn-ea"/>
                <a:sym typeface="+mn-lt"/>
              </a:rPr>
              <a:t>汇编语言</a:t>
            </a:r>
            <a:r>
              <a:rPr lang="zh-CN" altLang="en-US" dirty="0">
                <a:cs typeface="+mn-ea"/>
                <a:sym typeface="+mn-lt"/>
              </a:rPr>
              <a:t>、操作系统内存管理、编译原理、</a:t>
            </a:r>
            <a:r>
              <a:rPr lang="zh-CN" altLang="en-US" dirty="0">
                <a:solidFill>
                  <a:srgbClr val="3333FF"/>
                </a:solidFill>
                <a:cs typeface="+mn-ea"/>
                <a:sym typeface="+mn-lt"/>
              </a:rPr>
              <a:t>加解密技术</a:t>
            </a:r>
            <a:r>
              <a:rPr lang="zh-CN" altLang="en-US" dirty="0">
                <a:cs typeface="+mn-ea"/>
                <a:sym typeface="+mn-lt"/>
              </a:rPr>
              <a:t>、</a:t>
            </a:r>
            <a:r>
              <a:rPr lang="zh-CN" altLang="en-US" dirty="0">
                <a:solidFill>
                  <a:srgbClr val="3333FF"/>
                </a:solidFill>
                <a:cs typeface="+mn-ea"/>
                <a:sym typeface="+mn-lt"/>
              </a:rPr>
              <a:t>代码混淆技术</a:t>
            </a:r>
            <a:r>
              <a:rPr lang="zh-CN" altLang="en-US" dirty="0">
                <a:cs typeface="+mn-ea"/>
                <a:sym typeface="+mn-lt"/>
              </a:rPr>
              <a:t>、</a:t>
            </a:r>
            <a:r>
              <a:rPr lang="zh-CN" altLang="en-US" dirty="0">
                <a:solidFill>
                  <a:srgbClr val="00B050"/>
                </a:solidFill>
                <a:cs typeface="+mn-ea"/>
                <a:sym typeface="+mn-lt"/>
              </a:rPr>
              <a:t>加壳</a:t>
            </a:r>
            <a:r>
              <a:rPr lang="en-US" altLang="zh-CN" dirty="0">
                <a:solidFill>
                  <a:srgbClr val="00B050"/>
                </a:solidFill>
                <a:cs typeface="+mn-ea"/>
                <a:sym typeface="+mn-lt"/>
              </a:rPr>
              <a:t>/</a:t>
            </a:r>
            <a:r>
              <a:rPr lang="zh-CN" altLang="en-US" dirty="0">
                <a:solidFill>
                  <a:srgbClr val="00B050"/>
                </a:solidFill>
                <a:cs typeface="+mn-ea"/>
                <a:sym typeface="+mn-lt"/>
              </a:rPr>
              <a:t>脱壳技术</a:t>
            </a:r>
            <a:r>
              <a:rPr lang="zh-CN" altLang="en-US" dirty="0">
                <a:cs typeface="+mn-ea"/>
                <a:sym typeface="+mn-lt"/>
              </a:rPr>
              <a:t>、</a:t>
            </a:r>
            <a:r>
              <a:rPr lang="zh-CN" altLang="en-US" dirty="0">
                <a:solidFill>
                  <a:srgbClr val="FFC000"/>
                </a:solidFill>
                <a:cs typeface="+mn-ea"/>
                <a:sym typeface="+mn-lt"/>
              </a:rPr>
              <a:t>反调试技术</a:t>
            </a:r>
            <a:r>
              <a:rPr lang="zh-CN" altLang="en-US" dirty="0">
                <a:cs typeface="+mn-ea"/>
                <a:sym typeface="+mn-lt"/>
              </a:rPr>
              <a:t>等等，后续将一一进行讲解。</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）逆向工程概述</a:t>
            </a:r>
          </a:p>
        </p:txBody>
      </p:sp>
    </p:spTree>
    <p:extLst>
      <p:ext uri="{BB962C8B-B14F-4D97-AF65-F5344CB8AC3E}">
        <p14:creationId xmlns:p14="http://schemas.microsoft.com/office/powerpoint/2010/main" val="97913375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3744416"/>
          </a:xfrm>
        </p:spPr>
        <p:txBody>
          <a:bodyPr/>
          <a:lstStyle/>
          <a:p>
            <a:r>
              <a:rPr lang="zh-CN" altLang="en-US" dirty="0">
                <a:cs typeface="+mn-ea"/>
                <a:sym typeface="+mn-lt"/>
              </a:rPr>
              <a:t>什么是逆向工程</a:t>
            </a:r>
          </a:p>
          <a:p>
            <a:r>
              <a:rPr lang="zh-CN" altLang="en-US" dirty="0">
                <a:solidFill>
                  <a:srgbClr val="FF0000"/>
                </a:solidFill>
                <a:cs typeface="+mn-ea"/>
                <a:sym typeface="+mn-lt"/>
              </a:rPr>
              <a:t>如何学习逆向工程</a:t>
            </a:r>
          </a:p>
          <a:p>
            <a:r>
              <a:rPr lang="zh-CN" altLang="en-US" dirty="0">
                <a:cs typeface="+mn-ea"/>
                <a:sym typeface="+mn-lt"/>
              </a:rPr>
              <a:t>逆向分析的方法</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）逆向工程概述</a:t>
            </a:r>
          </a:p>
        </p:txBody>
      </p:sp>
    </p:spTree>
    <p:extLst>
      <p:ext uri="{BB962C8B-B14F-4D97-AF65-F5344CB8AC3E}">
        <p14:creationId xmlns:p14="http://schemas.microsoft.com/office/powerpoint/2010/main" val="71014574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536504"/>
          </a:xfrm>
        </p:spPr>
        <p:txBody>
          <a:bodyPr/>
          <a:lstStyle/>
          <a:p>
            <a:r>
              <a:rPr lang="zh-CN" altLang="en-US" dirty="0">
                <a:cs typeface="+mn-ea"/>
                <a:sym typeface="+mn-lt"/>
              </a:rPr>
              <a:t>如何学习逆向工程</a:t>
            </a:r>
            <a:endParaRPr lang="en-US" altLang="zh-CN" dirty="0">
              <a:cs typeface="+mn-ea"/>
              <a:sym typeface="+mn-lt"/>
            </a:endParaRPr>
          </a:p>
          <a:p>
            <a:pPr lvl="1"/>
            <a:r>
              <a:rPr lang="zh-CN" altLang="en-US" dirty="0">
                <a:cs typeface="+mn-ea"/>
                <a:sym typeface="+mn-lt"/>
              </a:rPr>
              <a:t>逆向工程涉及到很多知识，包括计算机体系结构、操作系统、编译原理等，同时要求逆向工程人员有</a:t>
            </a:r>
            <a:r>
              <a:rPr lang="zh-CN" altLang="en-US" dirty="0">
                <a:solidFill>
                  <a:srgbClr val="3333FF"/>
                </a:solidFill>
                <a:cs typeface="+mn-ea"/>
                <a:sym typeface="+mn-lt"/>
              </a:rPr>
              <a:t>丰富的编程经验</a:t>
            </a:r>
            <a:r>
              <a:rPr lang="zh-CN" altLang="en-US" dirty="0">
                <a:cs typeface="+mn-ea"/>
                <a:sym typeface="+mn-lt"/>
              </a:rPr>
              <a:t>和</a:t>
            </a:r>
            <a:r>
              <a:rPr lang="zh-CN" altLang="en-US" dirty="0">
                <a:solidFill>
                  <a:srgbClr val="FF0000"/>
                </a:solidFill>
                <a:cs typeface="+mn-ea"/>
                <a:sym typeface="+mn-lt"/>
              </a:rPr>
              <a:t>较强的程序理解、分析能力</a:t>
            </a:r>
            <a:r>
              <a:rPr lang="zh-CN" altLang="en-US" dirty="0">
                <a:cs typeface="+mn-ea"/>
                <a:sym typeface="+mn-lt"/>
              </a:rPr>
              <a:t>。</a:t>
            </a:r>
            <a:endParaRPr lang="en-US" altLang="zh-CN" dirty="0">
              <a:cs typeface="+mn-ea"/>
              <a:sym typeface="+mn-lt"/>
            </a:endParaRPr>
          </a:p>
          <a:p>
            <a:pPr lvl="1"/>
            <a:r>
              <a:rPr lang="zh-CN" altLang="en-US" dirty="0">
                <a:cs typeface="+mn-ea"/>
                <a:sym typeface="+mn-lt"/>
              </a:rPr>
              <a:t>尽管逆向工程需要用到很多知识，但也不必担心自己没有基础，通常都是一边分析程序一边补充知识。</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）逆向工程概述</a:t>
            </a:r>
          </a:p>
        </p:txBody>
      </p:sp>
    </p:spTree>
    <p:extLst>
      <p:ext uri="{BB962C8B-B14F-4D97-AF65-F5344CB8AC3E}">
        <p14:creationId xmlns:p14="http://schemas.microsoft.com/office/powerpoint/2010/main" val="426128678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如何学习逆向工程</a:t>
            </a:r>
            <a:endParaRPr lang="en-US" altLang="zh-CN" dirty="0">
              <a:cs typeface="+mn-ea"/>
              <a:sym typeface="+mn-lt"/>
            </a:endParaRPr>
          </a:p>
          <a:p>
            <a:pPr lvl="1"/>
            <a:r>
              <a:rPr lang="zh-CN" altLang="en-US" dirty="0">
                <a:cs typeface="+mn-ea"/>
                <a:sym typeface="+mn-lt"/>
              </a:rPr>
              <a:t>（</a:t>
            </a:r>
            <a:r>
              <a:rPr lang="en-US" altLang="zh-CN" dirty="0">
                <a:cs typeface="+mn-ea"/>
                <a:sym typeface="+mn-lt"/>
              </a:rPr>
              <a:t>1</a:t>
            </a:r>
            <a:r>
              <a:rPr lang="zh-CN" altLang="en-US" dirty="0">
                <a:cs typeface="+mn-ea"/>
                <a:sym typeface="+mn-lt"/>
              </a:rPr>
              <a:t>）积累足量的汇编知识。</a:t>
            </a:r>
            <a:endParaRPr lang="en-US" altLang="zh-CN" dirty="0">
              <a:cs typeface="+mn-ea"/>
              <a:sym typeface="+mn-lt"/>
            </a:endParaRPr>
          </a:p>
          <a:p>
            <a:pPr lvl="2"/>
            <a:r>
              <a:rPr lang="zh-CN" altLang="en-US" dirty="0">
                <a:cs typeface="+mn-ea"/>
                <a:sym typeface="+mn-lt"/>
              </a:rPr>
              <a:t>在分析软件时，</a:t>
            </a:r>
            <a:r>
              <a:rPr lang="zh-CN" altLang="en-US" dirty="0">
                <a:solidFill>
                  <a:srgbClr val="FF0000"/>
                </a:solidFill>
                <a:cs typeface="+mn-ea"/>
                <a:sym typeface="+mn-lt"/>
              </a:rPr>
              <a:t>主要的分析对象是汇编代码</a:t>
            </a:r>
            <a:r>
              <a:rPr lang="zh-CN" altLang="en-US" dirty="0">
                <a:cs typeface="+mn-ea"/>
                <a:sym typeface="+mn-lt"/>
              </a:rPr>
              <a:t>，逆向工程人员通过对汇编代码的分析得到软件的各种信息。因此，汇编语言的学习在逆向工程中是必不可少的。</a:t>
            </a:r>
            <a:endParaRPr lang="en-US" altLang="zh-CN" dirty="0">
              <a:cs typeface="+mn-ea"/>
              <a:sym typeface="+mn-lt"/>
            </a:endParaRPr>
          </a:p>
          <a:p>
            <a:pPr lvl="2"/>
            <a:r>
              <a:rPr lang="zh-CN" altLang="en-US" dirty="0">
                <a:cs typeface="+mn-ea"/>
                <a:sym typeface="+mn-lt"/>
              </a:rPr>
              <a:t>一个优秀的逆向工程人员要能够掌握扎实的汇编知识，</a:t>
            </a:r>
            <a:r>
              <a:rPr lang="zh-CN" altLang="en-US" dirty="0">
                <a:solidFill>
                  <a:srgbClr val="3333FF"/>
                </a:solidFill>
                <a:cs typeface="+mn-ea"/>
                <a:sym typeface="+mn-lt"/>
              </a:rPr>
              <a:t>熟悉绝大部分的汇编指令</a:t>
            </a:r>
            <a:r>
              <a:rPr lang="zh-CN" altLang="en-US" dirty="0">
                <a:cs typeface="+mn-ea"/>
                <a:sym typeface="+mn-lt"/>
              </a:rPr>
              <a:t>，并且熟练的使用汇编指令。</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）逆向工程概述</a:t>
            </a:r>
          </a:p>
        </p:txBody>
      </p:sp>
    </p:spTree>
    <p:extLst>
      <p:ext uri="{BB962C8B-B14F-4D97-AF65-F5344CB8AC3E}">
        <p14:creationId xmlns:p14="http://schemas.microsoft.com/office/powerpoint/2010/main" val="340164320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如何学习逆向工程</a:t>
            </a:r>
            <a:endParaRPr lang="en-US" altLang="zh-CN" dirty="0">
              <a:cs typeface="+mn-ea"/>
              <a:sym typeface="+mn-lt"/>
            </a:endParaRPr>
          </a:p>
          <a:p>
            <a:pPr lvl="1"/>
            <a:r>
              <a:rPr lang="zh-CN" altLang="en-US" dirty="0">
                <a:cs typeface="+mn-ea"/>
                <a:sym typeface="+mn-lt"/>
              </a:rPr>
              <a:t>（</a:t>
            </a:r>
            <a:r>
              <a:rPr lang="en-US" altLang="zh-CN" dirty="0">
                <a:cs typeface="+mn-ea"/>
                <a:sym typeface="+mn-lt"/>
              </a:rPr>
              <a:t>2</a:t>
            </a:r>
            <a:r>
              <a:rPr lang="zh-CN" altLang="en-US" dirty="0">
                <a:cs typeface="+mn-ea"/>
                <a:sym typeface="+mn-lt"/>
              </a:rPr>
              <a:t>）多多练习编程能力</a:t>
            </a:r>
            <a:endParaRPr lang="en-US" altLang="zh-CN" dirty="0">
              <a:cs typeface="+mn-ea"/>
              <a:sym typeface="+mn-lt"/>
            </a:endParaRPr>
          </a:p>
          <a:p>
            <a:pPr lvl="2"/>
            <a:r>
              <a:rPr lang="zh-CN" altLang="en-US" dirty="0">
                <a:cs typeface="+mn-ea"/>
                <a:sym typeface="+mn-lt"/>
              </a:rPr>
              <a:t>学习逆向需要有</a:t>
            </a:r>
            <a:r>
              <a:rPr lang="zh-CN" altLang="en-US" dirty="0">
                <a:solidFill>
                  <a:srgbClr val="FF0000"/>
                </a:solidFill>
                <a:cs typeface="+mn-ea"/>
                <a:sym typeface="+mn-lt"/>
              </a:rPr>
              <a:t>基本的编程能力</a:t>
            </a:r>
            <a:r>
              <a:rPr lang="zh-CN" altLang="en-US" dirty="0">
                <a:cs typeface="+mn-ea"/>
                <a:sym typeface="+mn-lt"/>
              </a:rPr>
              <a:t>，能够自己编写实用程序；</a:t>
            </a:r>
            <a:endParaRPr lang="en-US" altLang="zh-CN" dirty="0">
              <a:cs typeface="+mn-ea"/>
              <a:sym typeface="+mn-lt"/>
            </a:endParaRPr>
          </a:p>
          <a:p>
            <a:pPr lvl="2"/>
            <a:r>
              <a:rPr lang="zh-CN" altLang="en-US" dirty="0">
                <a:cs typeface="+mn-ea"/>
                <a:sym typeface="+mn-lt"/>
              </a:rPr>
              <a:t>要有</a:t>
            </a:r>
            <a:r>
              <a:rPr lang="zh-CN" altLang="en-US" dirty="0">
                <a:solidFill>
                  <a:srgbClr val="3333FF"/>
                </a:solidFill>
                <a:cs typeface="+mn-ea"/>
                <a:sym typeface="+mn-lt"/>
              </a:rPr>
              <a:t>理解编程的理论知识</a:t>
            </a:r>
            <a:r>
              <a:rPr lang="zh-CN" altLang="en-US" dirty="0">
                <a:cs typeface="+mn-ea"/>
                <a:sym typeface="+mn-lt"/>
              </a:rPr>
              <a:t>，例如函数的工作原理、函数调用约定、参数传递方式、返回值、堆栈等；</a:t>
            </a:r>
            <a:endParaRPr lang="en-US" altLang="zh-CN" dirty="0">
              <a:cs typeface="+mn-ea"/>
              <a:sym typeface="+mn-lt"/>
            </a:endParaRPr>
          </a:p>
          <a:p>
            <a:pPr lvl="2"/>
            <a:r>
              <a:rPr lang="zh-CN" altLang="en-US" dirty="0">
                <a:cs typeface="+mn-ea"/>
                <a:sym typeface="+mn-lt"/>
              </a:rPr>
              <a:t>只有懂得如何使用高级语言编写程序，才能更好的</a:t>
            </a:r>
            <a:r>
              <a:rPr lang="zh-CN" altLang="en-US" dirty="0">
                <a:solidFill>
                  <a:srgbClr val="00B050"/>
                </a:solidFill>
                <a:cs typeface="+mn-ea"/>
                <a:sym typeface="+mn-lt"/>
              </a:rPr>
              <a:t>读懂汇编代码</a:t>
            </a:r>
            <a:r>
              <a:rPr lang="zh-CN" altLang="en-US"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）逆向工程概述</a:t>
            </a:r>
          </a:p>
        </p:txBody>
      </p:sp>
    </p:spTree>
    <p:extLst>
      <p:ext uri="{BB962C8B-B14F-4D97-AF65-F5344CB8AC3E}">
        <p14:creationId xmlns:p14="http://schemas.microsoft.com/office/powerpoint/2010/main" val="228806166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如何学习逆向工程</a:t>
            </a:r>
            <a:endParaRPr lang="en-US" altLang="zh-CN" dirty="0">
              <a:cs typeface="+mn-ea"/>
              <a:sym typeface="+mn-lt"/>
            </a:endParaRPr>
          </a:p>
          <a:p>
            <a:pPr lvl="1"/>
            <a:r>
              <a:rPr lang="zh-CN" altLang="en-US" dirty="0">
                <a:cs typeface="+mn-ea"/>
                <a:sym typeface="+mn-lt"/>
              </a:rPr>
              <a:t>（</a:t>
            </a:r>
            <a:r>
              <a:rPr lang="en-US" altLang="zh-CN" dirty="0">
                <a:cs typeface="+mn-ea"/>
                <a:sym typeface="+mn-lt"/>
              </a:rPr>
              <a:t>3</a:t>
            </a:r>
            <a:r>
              <a:rPr lang="zh-CN" altLang="en-US" dirty="0">
                <a:cs typeface="+mn-ea"/>
                <a:sym typeface="+mn-lt"/>
              </a:rPr>
              <a:t>）理解操作系统相关原理</a:t>
            </a:r>
            <a:endParaRPr lang="en-US" altLang="zh-CN" dirty="0">
              <a:cs typeface="+mn-ea"/>
              <a:sym typeface="+mn-lt"/>
            </a:endParaRPr>
          </a:p>
          <a:p>
            <a:pPr lvl="2"/>
            <a:r>
              <a:rPr lang="zh-CN" altLang="en-US" dirty="0">
                <a:cs typeface="+mn-ea"/>
                <a:sym typeface="+mn-lt"/>
              </a:rPr>
              <a:t>要熟</a:t>
            </a:r>
            <a:r>
              <a:rPr lang="zh-CN" altLang="en-US" dirty="0">
                <a:solidFill>
                  <a:srgbClr val="FF0000"/>
                </a:solidFill>
                <a:cs typeface="+mn-ea"/>
                <a:sym typeface="+mn-lt"/>
              </a:rPr>
              <a:t>悉常见的</a:t>
            </a:r>
            <a:r>
              <a:rPr lang="en-US" altLang="zh-CN" dirty="0">
                <a:solidFill>
                  <a:srgbClr val="FF0000"/>
                </a:solidFill>
                <a:cs typeface="+mn-ea"/>
                <a:sym typeface="+mn-lt"/>
              </a:rPr>
              <a:t>windows API</a:t>
            </a:r>
            <a:r>
              <a:rPr lang="zh-CN" altLang="en-US" dirty="0">
                <a:cs typeface="+mn-ea"/>
                <a:sym typeface="+mn-lt"/>
              </a:rPr>
              <a:t>，一些敏感的系统调用往往是逆向过程中的关注点；</a:t>
            </a:r>
            <a:endParaRPr lang="en-US" altLang="zh-CN" dirty="0">
              <a:cs typeface="+mn-ea"/>
              <a:sym typeface="+mn-lt"/>
            </a:endParaRPr>
          </a:p>
          <a:p>
            <a:pPr lvl="2"/>
            <a:r>
              <a:rPr lang="zh-CN" altLang="en-US" dirty="0">
                <a:cs typeface="+mn-ea"/>
                <a:sym typeface="+mn-lt"/>
              </a:rPr>
              <a:t>要理解</a:t>
            </a:r>
            <a:r>
              <a:rPr lang="en-US" altLang="zh-CN" dirty="0">
                <a:cs typeface="+mn-ea"/>
                <a:sym typeface="+mn-lt"/>
              </a:rPr>
              <a:t>windows</a:t>
            </a:r>
            <a:r>
              <a:rPr lang="zh-CN" altLang="en-US" dirty="0">
                <a:cs typeface="+mn-ea"/>
                <a:sym typeface="+mn-lt"/>
              </a:rPr>
              <a:t>底层的知识，例如进程管理、内存分配、</a:t>
            </a:r>
            <a:r>
              <a:rPr lang="zh-CN" altLang="en-US" dirty="0">
                <a:solidFill>
                  <a:srgbClr val="3333FF"/>
                </a:solidFill>
                <a:cs typeface="+mn-ea"/>
                <a:sym typeface="+mn-lt"/>
              </a:rPr>
              <a:t>堆栈结构</a:t>
            </a:r>
            <a:r>
              <a:rPr lang="zh-CN" altLang="en-US" dirty="0">
                <a:cs typeface="+mn-ea"/>
                <a:sym typeface="+mn-lt"/>
              </a:rPr>
              <a:t>等，理解了这些就能更好的掌握</a:t>
            </a:r>
            <a:r>
              <a:rPr lang="zh-CN" altLang="en-US" dirty="0">
                <a:solidFill>
                  <a:srgbClr val="3333FF"/>
                </a:solidFill>
                <a:cs typeface="+mn-ea"/>
                <a:sym typeface="+mn-lt"/>
              </a:rPr>
              <a:t>注入技术</a:t>
            </a:r>
            <a:r>
              <a:rPr lang="zh-CN" altLang="en-US" dirty="0">
                <a:cs typeface="+mn-ea"/>
                <a:sym typeface="+mn-lt"/>
              </a:rPr>
              <a:t>、</a:t>
            </a:r>
            <a:r>
              <a:rPr lang="zh-CN" altLang="en-US" dirty="0">
                <a:solidFill>
                  <a:srgbClr val="3333FF"/>
                </a:solidFill>
                <a:cs typeface="+mn-ea"/>
                <a:sym typeface="+mn-lt"/>
              </a:rPr>
              <a:t>钩子技术</a:t>
            </a:r>
            <a:r>
              <a:rPr lang="zh-CN" altLang="en-US" dirty="0">
                <a:cs typeface="+mn-ea"/>
                <a:sym typeface="+mn-lt"/>
              </a:rPr>
              <a:t>等逆向工程中的常见技术。</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）逆向工程概述</a:t>
            </a:r>
          </a:p>
        </p:txBody>
      </p:sp>
    </p:spTree>
    <p:extLst>
      <p:ext uri="{BB962C8B-B14F-4D97-AF65-F5344CB8AC3E}">
        <p14:creationId xmlns:p14="http://schemas.microsoft.com/office/powerpoint/2010/main" val="198662336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如何学习逆向工程</a:t>
            </a:r>
            <a:endParaRPr lang="en-US" altLang="zh-CN" dirty="0">
              <a:cs typeface="+mn-ea"/>
              <a:sym typeface="+mn-lt"/>
            </a:endParaRPr>
          </a:p>
          <a:p>
            <a:pPr lvl="1"/>
            <a:r>
              <a:rPr lang="zh-CN" altLang="en-US" dirty="0">
                <a:cs typeface="+mn-ea"/>
                <a:sym typeface="+mn-lt"/>
              </a:rPr>
              <a:t>（</a:t>
            </a:r>
            <a:r>
              <a:rPr lang="en-US" altLang="zh-CN" dirty="0">
                <a:cs typeface="+mn-ea"/>
                <a:sym typeface="+mn-lt"/>
              </a:rPr>
              <a:t>4</a:t>
            </a:r>
            <a:r>
              <a:rPr lang="zh-CN" altLang="en-US" dirty="0">
                <a:cs typeface="+mn-ea"/>
                <a:sym typeface="+mn-lt"/>
              </a:rPr>
              <a:t>）掌握分析工具的使用</a:t>
            </a:r>
            <a:endParaRPr lang="en-US" altLang="zh-CN" dirty="0">
              <a:cs typeface="+mn-ea"/>
              <a:sym typeface="+mn-lt"/>
            </a:endParaRPr>
          </a:p>
          <a:p>
            <a:pPr lvl="2"/>
            <a:r>
              <a:rPr lang="zh-CN" altLang="en-US" dirty="0">
                <a:cs typeface="+mn-ea"/>
                <a:sym typeface="+mn-lt"/>
              </a:rPr>
              <a:t>在分析程序时，工具的使用是必不可少的。</a:t>
            </a:r>
            <a:endParaRPr lang="en-US" altLang="zh-CN" dirty="0">
              <a:cs typeface="+mn-ea"/>
              <a:sym typeface="+mn-lt"/>
            </a:endParaRPr>
          </a:p>
          <a:p>
            <a:pPr lvl="2"/>
            <a:r>
              <a:rPr lang="zh-CN" altLang="en-US" dirty="0">
                <a:cs typeface="+mn-ea"/>
                <a:sym typeface="+mn-lt"/>
              </a:rPr>
              <a:t>常见的分析工具有</a:t>
            </a:r>
            <a:r>
              <a:rPr lang="en-US" altLang="zh-CN" dirty="0">
                <a:solidFill>
                  <a:srgbClr val="FF0000"/>
                </a:solidFill>
                <a:cs typeface="+mn-ea"/>
                <a:sym typeface="+mn-lt"/>
              </a:rPr>
              <a:t>IDA Pro</a:t>
            </a:r>
            <a:r>
              <a:rPr lang="zh-CN" altLang="en-US" dirty="0">
                <a:solidFill>
                  <a:srgbClr val="FF0000"/>
                </a:solidFill>
                <a:cs typeface="+mn-ea"/>
                <a:sym typeface="+mn-lt"/>
              </a:rPr>
              <a:t>、</a:t>
            </a:r>
            <a:r>
              <a:rPr lang="en-US" altLang="zh-CN" dirty="0">
                <a:solidFill>
                  <a:srgbClr val="FF0000"/>
                </a:solidFill>
                <a:cs typeface="+mn-ea"/>
                <a:sym typeface="+mn-lt"/>
              </a:rPr>
              <a:t>x32dbg</a:t>
            </a:r>
            <a:r>
              <a:rPr lang="zh-CN" altLang="en-US" dirty="0">
                <a:solidFill>
                  <a:srgbClr val="FF0000"/>
                </a:solidFill>
                <a:cs typeface="+mn-ea"/>
                <a:sym typeface="+mn-lt"/>
              </a:rPr>
              <a:t>、</a:t>
            </a:r>
            <a:r>
              <a:rPr lang="en-US" altLang="zh-CN" dirty="0" err="1">
                <a:solidFill>
                  <a:schemeClr val="bg1">
                    <a:lumMod val="50000"/>
                  </a:schemeClr>
                </a:solidFill>
                <a:cs typeface="+mn-ea"/>
                <a:sym typeface="+mn-lt"/>
              </a:rPr>
              <a:t>OllyDbg</a:t>
            </a:r>
            <a:r>
              <a:rPr lang="en-US" altLang="zh-CN" dirty="0">
                <a:solidFill>
                  <a:schemeClr val="bg1">
                    <a:lumMod val="50000"/>
                  </a:schemeClr>
                </a:solidFill>
                <a:cs typeface="+mn-ea"/>
                <a:sym typeface="+mn-lt"/>
              </a:rPr>
              <a:t>(OD)</a:t>
            </a:r>
            <a:r>
              <a:rPr lang="zh-CN" altLang="en-US" dirty="0">
                <a:cs typeface="+mn-ea"/>
                <a:sym typeface="+mn-lt"/>
              </a:rPr>
              <a:t>、</a:t>
            </a:r>
            <a:r>
              <a:rPr lang="en-US" altLang="zh-CN" dirty="0" err="1">
                <a:solidFill>
                  <a:schemeClr val="bg1">
                    <a:lumMod val="50000"/>
                  </a:schemeClr>
                </a:solidFill>
                <a:cs typeface="+mn-ea"/>
                <a:sym typeface="+mn-lt"/>
              </a:rPr>
              <a:t>WinDbg</a:t>
            </a:r>
            <a:r>
              <a:rPr lang="zh-CN" altLang="en-US" dirty="0">
                <a:cs typeface="+mn-ea"/>
                <a:sym typeface="+mn-lt"/>
              </a:rPr>
              <a:t>等，这些都是分析程序的利器。</a:t>
            </a:r>
            <a:endParaRPr lang="en-US" altLang="zh-CN" dirty="0">
              <a:cs typeface="+mn-ea"/>
              <a:sym typeface="+mn-lt"/>
            </a:endParaRPr>
          </a:p>
          <a:p>
            <a:pPr lvl="2"/>
            <a:r>
              <a:rPr lang="en-US" altLang="zh-CN" dirty="0">
                <a:cs typeface="+mn-ea"/>
                <a:sym typeface="+mn-lt"/>
              </a:rPr>
              <a:t>IDA Pro</a:t>
            </a:r>
            <a:r>
              <a:rPr lang="zh-CN" altLang="en-US" dirty="0">
                <a:cs typeface="+mn-ea"/>
                <a:sym typeface="+mn-lt"/>
              </a:rPr>
              <a:t>是</a:t>
            </a:r>
            <a:r>
              <a:rPr lang="zh-CN" altLang="en-US" dirty="0">
                <a:solidFill>
                  <a:srgbClr val="3333FF"/>
                </a:solidFill>
                <a:cs typeface="+mn-ea"/>
                <a:sym typeface="+mn-lt"/>
              </a:rPr>
              <a:t>静态分析</a:t>
            </a:r>
            <a:r>
              <a:rPr lang="zh-CN" altLang="en-US" dirty="0">
                <a:cs typeface="+mn-ea"/>
                <a:sym typeface="+mn-lt"/>
              </a:rPr>
              <a:t>工具，</a:t>
            </a:r>
            <a:r>
              <a:rPr lang="en-US" altLang="zh-CN" dirty="0">
                <a:cs typeface="+mn-ea"/>
                <a:sym typeface="+mn-lt"/>
              </a:rPr>
              <a:t>x32dbg</a:t>
            </a:r>
            <a:r>
              <a:rPr lang="zh-CN" altLang="en-US" dirty="0">
                <a:cs typeface="+mn-ea"/>
                <a:sym typeface="+mn-lt"/>
              </a:rPr>
              <a:t>、</a:t>
            </a:r>
            <a:r>
              <a:rPr lang="en-US" altLang="zh-CN" dirty="0" err="1">
                <a:solidFill>
                  <a:schemeClr val="bg1">
                    <a:lumMod val="50000"/>
                  </a:schemeClr>
                </a:solidFill>
                <a:cs typeface="+mn-ea"/>
                <a:sym typeface="+mn-lt"/>
              </a:rPr>
              <a:t>OllyDbg</a:t>
            </a:r>
            <a:r>
              <a:rPr lang="zh-CN" altLang="en-US" dirty="0">
                <a:cs typeface="+mn-ea"/>
                <a:sym typeface="+mn-lt"/>
              </a:rPr>
              <a:t>以及</a:t>
            </a:r>
            <a:r>
              <a:rPr lang="en-US" altLang="zh-CN" dirty="0" err="1">
                <a:solidFill>
                  <a:schemeClr val="bg1">
                    <a:lumMod val="50000"/>
                  </a:schemeClr>
                </a:solidFill>
                <a:cs typeface="+mn-ea"/>
                <a:sym typeface="+mn-lt"/>
              </a:rPr>
              <a:t>WinDbg</a:t>
            </a:r>
            <a:r>
              <a:rPr lang="en-US" altLang="zh-CN" dirty="0">
                <a:cs typeface="+mn-ea"/>
                <a:sym typeface="+mn-lt"/>
              </a:rPr>
              <a:t> </a:t>
            </a:r>
            <a:r>
              <a:rPr lang="zh-CN" altLang="en-US" dirty="0">
                <a:cs typeface="+mn-ea"/>
                <a:sym typeface="+mn-lt"/>
              </a:rPr>
              <a:t>等是</a:t>
            </a:r>
            <a:r>
              <a:rPr lang="zh-CN" altLang="en-US" dirty="0">
                <a:solidFill>
                  <a:srgbClr val="3333FF"/>
                </a:solidFill>
                <a:cs typeface="+mn-ea"/>
                <a:sym typeface="+mn-lt"/>
              </a:rPr>
              <a:t>动态分析</a:t>
            </a:r>
            <a:r>
              <a:rPr lang="zh-CN" altLang="en-US" dirty="0">
                <a:cs typeface="+mn-ea"/>
                <a:sym typeface="+mn-lt"/>
              </a:rPr>
              <a:t>工具。</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）逆向工程概述</a:t>
            </a:r>
          </a:p>
        </p:txBody>
      </p:sp>
      <p:pic>
        <p:nvPicPr>
          <p:cNvPr id="2" name="图片 1">
            <a:extLst>
              <a:ext uri="{FF2B5EF4-FFF2-40B4-BE49-F238E27FC236}">
                <a16:creationId xmlns:a16="http://schemas.microsoft.com/office/drawing/2014/main" id="{2D13CF18-96DF-4262-82B3-66D121156A01}"/>
              </a:ext>
            </a:extLst>
          </p:cNvPr>
          <p:cNvPicPr>
            <a:picLocks noChangeAspect="1"/>
          </p:cNvPicPr>
          <p:nvPr/>
        </p:nvPicPr>
        <p:blipFill>
          <a:blip r:embed="rId2"/>
          <a:stretch>
            <a:fillRect/>
          </a:stretch>
        </p:blipFill>
        <p:spPr>
          <a:xfrm>
            <a:off x="2936776" y="4809083"/>
            <a:ext cx="4536504" cy="2019677"/>
          </a:xfrm>
          <a:prstGeom prst="rect">
            <a:avLst/>
          </a:prstGeom>
        </p:spPr>
      </p:pic>
    </p:spTree>
    <p:extLst>
      <p:ext uri="{BB962C8B-B14F-4D97-AF65-F5344CB8AC3E}">
        <p14:creationId xmlns:p14="http://schemas.microsoft.com/office/powerpoint/2010/main" val="393137620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Aft>
                <a:spcPts val="0"/>
              </a:spcAft>
              <a:defRPr/>
            </a:pP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rPr>
              <a:t>课程简介</a:t>
            </a:r>
            <a:endParaRP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endParaRPr>
          </a:p>
        </p:txBody>
      </p:sp>
      <p:sp>
        <p:nvSpPr>
          <p:cNvPr id="3" name="内容占位符 2"/>
          <p:cNvSpPr>
            <a:spLocks noGrp="1"/>
          </p:cNvSpPr>
          <p:nvPr>
            <p:ph idx="1"/>
          </p:nvPr>
        </p:nvSpPr>
        <p:spPr>
          <a:xfrm>
            <a:off x="269093" y="977341"/>
            <a:ext cx="5321796" cy="5544616"/>
          </a:xfrm>
        </p:spPr>
        <p:txBody>
          <a:bodyPr>
            <a:normAutofit fontScale="92500" lnSpcReduction="20000"/>
          </a:bodyPr>
          <a:lstStyle/>
          <a:p>
            <a:r>
              <a:rPr lang="zh-CN" altLang="en-US" dirty="0">
                <a:cs typeface="+mn-ea"/>
                <a:sym typeface="+mn-lt"/>
              </a:rPr>
              <a:t>课程学时</a:t>
            </a:r>
            <a:endParaRPr lang="en-US" altLang="zh-CN" dirty="0">
              <a:cs typeface="+mn-ea"/>
              <a:sym typeface="+mn-lt"/>
            </a:endParaRPr>
          </a:p>
          <a:p>
            <a:pPr lvl="1"/>
            <a:r>
              <a:rPr lang="en-US" altLang="zh-CN" dirty="0">
                <a:highlight>
                  <a:srgbClr val="FFFF00"/>
                </a:highlight>
                <a:cs typeface="+mn-ea"/>
                <a:sym typeface="+mn-lt"/>
              </a:rPr>
              <a:t>3</a:t>
            </a:r>
            <a:r>
              <a:rPr lang="zh-CN" altLang="en-US" dirty="0">
                <a:highlight>
                  <a:srgbClr val="FFFF00"/>
                </a:highlight>
                <a:cs typeface="+mn-ea"/>
                <a:sym typeface="+mn-lt"/>
              </a:rPr>
              <a:t>学分</a:t>
            </a:r>
            <a:r>
              <a:rPr lang="zh-CN" altLang="en-US" dirty="0">
                <a:cs typeface="+mn-ea"/>
                <a:sym typeface="+mn-lt"/>
              </a:rPr>
              <a:t>，</a:t>
            </a:r>
            <a:r>
              <a:rPr lang="en-US" altLang="zh-CN" dirty="0">
                <a:cs typeface="+mn-ea"/>
                <a:sym typeface="+mn-lt"/>
              </a:rPr>
              <a:t>48</a:t>
            </a:r>
            <a:r>
              <a:rPr lang="zh-CN" altLang="en-US" dirty="0">
                <a:cs typeface="+mn-ea"/>
                <a:sym typeface="+mn-lt"/>
              </a:rPr>
              <a:t>学时</a:t>
            </a:r>
          </a:p>
          <a:p>
            <a:r>
              <a:rPr lang="zh-CN" altLang="en-US" dirty="0">
                <a:cs typeface="+mn-ea"/>
                <a:sym typeface="+mn-lt"/>
              </a:rPr>
              <a:t>上课时间</a:t>
            </a:r>
            <a:endParaRPr lang="en-US" altLang="zh-CN" dirty="0">
              <a:cs typeface="+mn-ea"/>
              <a:sym typeface="+mn-lt"/>
            </a:endParaRPr>
          </a:p>
          <a:p>
            <a:pPr lvl="1"/>
            <a:r>
              <a:rPr lang="en-US" altLang="zh-CN" dirty="0">
                <a:cs typeface="+mn-ea"/>
                <a:sym typeface="+mn-lt"/>
              </a:rPr>
              <a:t>01-16</a:t>
            </a:r>
            <a:r>
              <a:rPr lang="zh-CN" altLang="en-US" dirty="0">
                <a:cs typeface="+mn-ea"/>
                <a:sym typeface="+mn-lt"/>
              </a:rPr>
              <a:t>周，星期四下午</a:t>
            </a:r>
            <a:r>
              <a:rPr lang="en-US" altLang="zh-CN" dirty="0">
                <a:cs typeface="+mn-ea"/>
                <a:sym typeface="+mn-lt"/>
              </a:rPr>
              <a:t>06-08</a:t>
            </a:r>
            <a:r>
              <a:rPr lang="zh-CN" altLang="en-US" dirty="0">
                <a:cs typeface="+mn-ea"/>
                <a:sym typeface="+mn-lt"/>
              </a:rPr>
              <a:t>节， 沙河校区 </a:t>
            </a:r>
            <a:r>
              <a:rPr lang="en-US" altLang="zh-CN" dirty="0">
                <a:cs typeface="+mn-ea"/>
                <a:sym typeface="+mn-lt"/>
              </a:rPr>
              <a:t>N513</a:t>
            </a:r>
            <a:endParaRPr lang="zh-CN" altLang="en-US" dirty="0">
              <a:cs typeface="+mn-ea"/>
              <a:sym typeface="+mn-lt"/>
            </a:endParaRPr>
          </a:p>
          <a:p>
            <a:r>
              <a:rPr lang="zh-CN" altLang="en-US" dirty="0">
                <a:cs typeface="+mn-ea"/>
                <a:sym typeface="+mn-lt"/>
              </a:rPr>
              <a:t>上课方式</a:t>
            </a:r>
            <a:endParaRPr lang="en-US" altLang="zh-CN" dirty="0">
              <a:cs typeface="+mn-ea"/>
              <a:sym typeface="+mn-lt"/>
            </a:endParaRPr>
          </a:p>
          <a:p>
            <a:pPr lvl="1"/>
            <a:r>
              <a:rPr lang="zh-CN" altLang="en-US" dirty="0">
                <a:cs typeface="+mn-ea"/>
                <a:sym typeface="+mn-lt"/>
              </a:rPr>
              <a:t>讲授 </a:t>
            </a:r>
            <a:r>
              <a:rPr lang="en-US" altLang="zh-CN" dirty="0">
                <a:cs typeface="+mn-ea"/>
                <a:sym typeface="+mn-lt"/>
              </a:rPr>
              <a:t>+ </a:t>
            </a:r>
            <a:r>
              <a:rPr lang="zh-CN" altLang="en-US" dirty="0">
                <a:highlight>
                  <a:srgbClr val="FFFF00"/>
                </a:highlight>
                <a:cs typeface="+mn-ea"/>
                <a:sym typeface="+mn-lt"/>
              </a:rPr>
              <a:t>动手实践</a:t>
            </a:r>
          </a:p>
          <a:p>
            <a:r>
              <a:rPr lang="zh-CN" altLang="en-US" dirty="0">
                <a:cs typeface="+mn-ea"/>
                <a:sym typeface="+mn-lt"/>
              </a:rPr>
              <a:t>相关工具</a:t>
            </a:r>
            <a:endParaRPr lang="en-US" altLang="zh-CN" dirty="0">
              <a:cs typeface="+mn-ea"/>
              <a:sym typeface="+mn-lt"/>
            </a:endParaRPr>
          </a:p>
          <a:p>
            <a:pPr lvl="1">
              <a:lnSpc>
                <a:spcPct val="120000"/>
              </a:lnSpc>
              <a:buClr>
                <a:schemeClr val="tx1"/>
              </a:buClr>
            </a:pPr>
            <a:r>
              <a:rPr lang="en-US" altLang="zh-CN" dirty="0">
                <a:solidFill>
                  <a:srgbClr val="64C2C2"/>
                </a:solidFill>
                <a:cs typeface="+mn-ea"/>
                <a:sym typeface="+mn-lt"/>
              </a:rPr>
              <a:t>IDA Pro</a:t>
            </a:r>
            <a:r>
              <a:rPr lang="zh-CN" altLang="en-US" dirty="0">
                <a:cs typeface="+mn-ea"/>
                <a:sym typeface="+mn-lt"/>
              </a:rPr>
              <a:t>，</a:t>
            </a:r>
            <a:r>
              <a:rPr lang="en-US" altLang="zh-CN" dirty="0">
                <a:solidFill>
                  <a:srgbClr val="FF0000"/>
                </a:solidFill>
                <a:cs typeface="+mn-ea"/>
                <a:sym typeface="+mn-lt"/>
              </a:rPr>
              <a:t>x32dbg</a:t>
            </a:r>
            <a:r>
              <a:rPr lang="zh-CN" altLang="en-US" dirty="0">
                <a:cs typeface="+mn-ea"/>
                <a:sym typeface="+mn-lt"/>
              </a:rPr>
              <a:t>，</a:t>
            </a:r>
            <a:r>
              <a:rPr lang="en-US" altLang="zh-CN" dirty="0">
                <a:solidFill>
                  <a:srgbClr val="FF930B"/>
                </a:solidFill>
                <a:cs typeface="+mn-ea"/>
                <a:sym typeface="+mn-lt"/>
              </a:rPr>
              <a:t>010 Editor</a:t>
            </a:r>
            <a:r>
              <a:rPr lang="zh-CN" altLang="en-US" dirty="0">
                <a:cs typeface="+mn-ea"/>
                <a:sym typeface="+mn-lt"/>
              </a:rPr>
              <a:t> ，</a:t>
            </a:r>
            <a:r>
              <a:rPr lang="en-US" altLang="zh-CN" dirty="0">
                <a:solidFill>
                  <a:srgbClr val="FF930B"/>
                </a:solidFill>
                <a:cs typeface="+mn-ea"/>
                <a:sym typeface="+mn-lt"/>
              </a:rPr>
              <a:t> </a:t>
            </a:r>
            <a:r>
              <a:rPr lang="en-US" altLang="zh-CN" dirty="0">
                <a:solidFill>
                  <a:srgbClr val="FFFC01"/>
                </a:solidFill>
                <a:highlight>
                  <a:srgbClr val="C0C0C0"/>
                </a:highlight>
                <a:cs typeface="+mn-ea"/>
                <a:sym typeface="+mn-lt"/>
              </a:rPr>
              <a:t>SASM</a:t>
            </a:r>
            <a:r>
              <a:rPr lang="en-US" altLang="zh-CN" dirty="0">
                <a:solidFill>
                  <a:srgbClr val="FF930B"/>
                </a:solidFill>
                <a:cs typeface="+mn-ea"/>
                <a:sym typeface="+mn-lt"/>
              </a:rPr>
              <a:t> </a:t>
            </a:r>
            <a:r>
              <a:rPr lang="zh-CN" altLang="en-US" dirty="0">
                <a:cs typeface="+mn-ea"/>
                <a:sym typeface="+mn-lt"/>
              </a:rPr>
              <a:t>等</a:t>
            </a:r>
          </a:p>
          <a:p>
            <a:r>
              <a:rPr lang="zh-CN" altLang="en-US" dirty="0">
                <a:cs typeface="+mn-ea"/>
                <a:sym typeface="+mn-lt"/>
              </a:rPr>
              <a:t>考核方式 （平时占 </a:t>
            </a:r>
            <a:r>
              <a:rPr lang="en-US" altLang="zh-CN" dirty="0">
                <a:cs typeface="+mn-ea"/>
                <a:sym typeface="+mn-lt"/>
              </a:rPr>
              <a:t>30%</a:t>
            </a:r>
            <a:r>
              <a:rPr lang="zh-CN" altLang="en-US" dirty="0">
                <a:cs typeface="+mn-ea"/>
                <a:sym typeface="+mn-lt"/>
              </a:rPr>
              <a:t>）</a:t>
            </a:r>
            <a:endParaRPr lang="en-US" altLang="zh-CN" dirty="0">
              <a:cs typeface="+mn-ea"/>
              <a:sym typeface="+mn-lt"/>
            </a:endParaRPr>
          </a:p>
          <a:p>
            <a:pPr lvl="1"/>
            <a:r>
              <a:rPr lang="zh-CN" altLang="en-US" dirty="0">
                <a:highlight>
                  <a:srgbClr val="FFFF00"/>
                </a:highlight>
                <a:cs typeface="+mn-ea"/>
                <a:sym typeface="+mn-lt"/>
              </a:rPr>
              <a:t>断网上机考试</a:t>
            </a:r>
            <a:r>
              <a:rPr lang="zh-CN" altLang="en-US" dirty="0">
                <a:cs typeface="+mn-ea"/>
                <a:sym typeface="+mn-lt"/>
              </a:rPr>
              <a:t>：</a:t>
            </a:r>
            <a:r>
              <a:rPr lang="en-US" altLang="zh-CN" sz="3500" dirty="0">
                <a:solidFill>
                  <a:srgbClr val="FC0A0A"/>
                </a:solidFill>
                <a:cs typeface="+mn-ea"/>
                <a:sym typeface="+mn-lt"/>
              </a:rPr>
              <a:t>5</a:t>
            </a:r>
            <a:r>
              <a:rPr lang="en-US" altLang="zh-CN" sz="2600" dirty="0">
                <a:cs typeface="+mn-ea"/>
                <a:sym typeface="+mn-lt"/>
              </a:rPr>
              <a:t> </a:t>
            </a:r>
            <a:r>
              <a:rPr lang="zh-CN" altLang="en-US" dirty="0">
                <a:cs typeface="+mn-ea"/>
                <a:sym typeface="+mn-lt"/>
              </a:rPr>
              <a:t>个小程序的逆向分析</a:t>
            </a: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pic>
        <p:nvPicPr>
          <p:cNvPr id="1028" name="Picture 4" descr="idapro - Channel statistics idapro. Telegram Analytics">
            <a:extLst>
              <a:ext uri="{FF2B5EF4-FFF2-40B4-BE49-F238E27FC236}">
                <a16:creationId xmlns:a16="http://schemas.microsoft.com/office/drawing/2014/main" id="{67EDA0D2-C03C-48D1-B696-C6F49ECCB7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1955" y="1052736"/>
            <a:ext cx="1584176" cy="158417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1030" name="Picture 6" descr="OllyDbg | Download [6.6 MB]">
            <a:extLst>
              <a:ext uri="{FF2B5EF4-FFF2-40B4-BE49-F238E27FC236}">
                <a16:creationId xmlns:a16="http://schemas.microsoft.com/office/drawing/2014/main" id="{F08D0D08-8994-4E5C-B114-F82C406830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40" t="2751" b="6530"/>
          <a:stretch/>
        </p:blipFill>
        <p:spPr bwMode="auto">
          <a:xfrm>
            <a:off x="5889104" y="3142712"/>
            <a:ext cx="1663380" cy="158243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grpSp>
        <p:nvGrpSpPr>
          <p:cNvPr id="7" name="组合 6">
            <a:extLst>
              <a:ext uri="{FF2B5EF4-FFF2-40B4-BE49-F238E27FC236}">
                <a16:creationId xmlns:a16="http://schemas.microsoft.com/office/drawing/2014/main" id="{D254EF94-3080-4D9A-B0A5-62B995687D47}"/>
              </a:ext>
            </a:extLst>
          </p:cNvPr>
          <p:cNvGrpSpPr/>
          <p:nvPr/>
        </p:nvGrpSpPr>
        <p:grpSpPr>
          <a:xfrm>
            <a:off x="8193360" y="3089208"/>
            <a:ext cx="1618280" cy="1582432"/>
            <a:chOff x="8173544" y="2149467"/>
            <a:chExt cx="1618280" cy="1582432"/>
          </a:xfrm>
        </p:grpSpPr>
        <p:pic>
          <p:nvPicPr>
            <p:cNvPr id="2" name="图片 1">
              <a:extLst>
                <a:ext uri="{FF2B5EF4-FFF2-40B4-BE49-F238E27FC236}">
                  <a16:creationId xmlns:a16="http://schemas.microsoft.com/office/drawing/2014/main" id="{696A5A53-FAE1-45E7-88B7-19DB4E52F318}"/>
                </a:ext>
              </a:extLst>
            </p:cNvPr>
            <p:cNvPicPr>
              <a:picLocks noChangeAspect="1"/>
            </p:cNvPicPr>
            <p:nvPr/>
          </p:nvPicPr>
          <p:blipFill>
            <a:blip r:embed="rId5"/>
            <a:stretch>
              <a:fillRect/>
            </a:stretch>
          </p:blipFill>
          <p:spPr>
            <a:xfrm>
              <a:off x="8173544" y="2149467"/>
              <a:ext cx="1618280" cy="158243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6" name="图片 5">
              <a:extLst>
                <a:ext uri="{FF2B5EF4-FFF2-40B4-BE49-F238E27FC236}">
                  <a16:creationId xmlns:a16="http://schemas.microsoft.com/office/drawing/2014/main" id="{F67DBDD2-6ECC-4010-A31A-90AF16272C70}"/>
                </a:ext>
              </a:extLst>
            </p:cNvPr>
            <p:cNvPicPr>
              <a:picLocks noChangeAspect="1"/>
            </p:cNvPicPr>
            <p:nvPr/>
          </p:nvPicPr>
          <p:blipFill>
            <a:blip r:embed="rId6"/>
            <a:stretch>
              <a:fillRect/>
            </a:stretch>
          </p:blipFill>
          <p:spPr>
            <a:xfrm>
              <a:off x="8635924" y="3232800"/>
              <a:ext cx="709564" cy="102592"/>
            </a:xfrm>
            <a:prstGeom prst="rect">
              <a:avLst/>
            </a:prstGeom>
          </p:spPr>
        </p:pic>
      </p:grpSp>
      <p:pic>
        <p:nvPicPr>
          <p:cNvPr id="3074" name="Picture 2" descr="CMSC 10600 Fundamentals of Computer Programming II (C++) (Winter 2011)">
            <a:extLst>
              <a:ext uri="{FF2B5EF4-FFF2-40B4-BE49-F238E27FC236}">
                <a16:creationId xmlns:a16="http://schemas.microsoft.com/office/drawing/2014/main" id="{E584A9CE-0ABE-4C61-9F3B-BAC2B21DB9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801" t="9071" r="9200" b="13885"/>
          <a:stretch/>
        </p:blipFill>
        <p:spPr bwMode="auto">
          <a:xfrm>
            <a:off x="7905328" y="5088088"/>
            <a:ext cx="1863164" cy="17034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3076" name="Picture 4" descr="Ghidra">
            <a:extLst>
              <a:ext uri="{FF2B5EF4-FFF2-40B4-BE49-F238E27FC236}">
                <a16:creationId xmlns:a16="http://schemas.microsoft.com/office/drawing/2014/main" id="{18AD76BD-6984-4F69-B13C-9BAEB3FCA1C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21352" y="1320085"/>
            <a:ext cx="1539785" cy="104404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4" name="Picture 4" descr="SASM un IDE para ASM multiplataforma - Vozidea.com">
            <a:extLst>
              <a:ext uri="{FF2B5EF4-FFF2-40B4-BE49-F238E27FC236}">
                <a16:creationId xmlns:a16="http://schemas.microsoft.com/office/drawing/2014/main" id="{3BC07E35-CF78-401C-8003-B3D7AA98E1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1407" y="5065409"/>
            <a:ext cx="1656184" cy="165618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grpSp>
        <p:nvGrpSpPr>
          <p:cNvPr id="9" name="组合 8">
            <a:extLst>
              <a:ext uri="{FF2B5EF4-FFF2-40B4-BE49-F238E27FC236}">
                <a16:creationId xmlns:a16="http://schemas.microsoft.com/office/drawing/2014/main" id="{D20BEF1B-564B-48B9-AD02-6B14B7C01D47}"/>
              </a:ext>
            </a:extLst>
          </p:cNvPr>
          <p:cNvGrpSpPr/>
          <p:nvPr/>
        </p:nvGrpSpPr>
        <p:grpSpPr>
          <a:xfrm>
            <a:off x="5820483" y="3027435"/>
            <a:ext cx="1808329" cy="2045841"/>
            <a:chOff x="5820483" y="3045251"/>
            <a:chExt cx="1808329" cy="2045841"/>
          </a:xfrm>
        </p:grpSpPr>
        <p:pic>
          <p:nvPicPr>
            <p:cNvPr id="3080" name="Picture 8" descr="x64dbg: An open-source x64/x32 debugger for windows. Official mirror for  China.">
              <a:extLst>
                <a:ext uri="{FF2B5EF4-FFF2-40B4-BE49-F238E27FC236}">
                  <a16:creationId xmlns:a16="http://schemas.microsoft.com/office/drawing/2014/main" id="{C63B3597-CD7B-44C4-B93B-6E98A9BE05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20483" y="3045251"/>
              <a:ext cx="1808329" cy="1808329"/>
            </a:xfrm>
            <a:prstGeom prst="rect">
              <a:avLst/>
            </a:prstGeom>
            <a:solidFill>
              <a:schemeClr val="bg1"/>
            </a:solidFill>
          </p:spPr>
        </p:pic>
        <p:sp>
          <p:nvSpPr>
            <p:cNvPr id="8" name="文本框 7">
              <a:extLst>
                <a:ext uri="{FF2B5EF4-FFF2-40B4-BE49-F238E27FC236}">
                  <a16:creationId xmlns:a16="http://schemas.microsoft.com/office/drawing/2014/main" id="{219D5DE2-AEF0-45FC-B8C1-223B8090F978}"/>
                </a:ext>
              </a:extLst>
            </p:cNvPr>
            <p:cNvSpPr txBox="1"/>
            <p:nvPr/>
          </p:nvSpPr>
          <p:spPr>
            <a:xfrm>
              <a:off x="6172544" y="4629427"/>
              <a:ext cx="1196161" cy="461665"/>
            </a:xfrm>
            <a:prstGeom prst="rect">
              <a:avLst/>
            </a:prstGeom>
            <a:noFill/>
          </p:spPr>
          <p:txBody>
            <a:bodyPr wrap="none" rtlCol="0">
              <a:spAutoFit/>
            </a:bodyPr>
            <a:lstStyle/>
            <a:p>
              <a:r>
                <a:rPr lang="en-US" altLang="zh-CN" sz="2400" dirty="0">
                  <a:solidFill>
                    <a:srgbClr val="FF0000"/>
                  </a:solidFill>
                  <a:cs typeface="+mn-ea"/>
                  <a:sym typeface="+mn-lt"/>
                </a:rPr>
                <a:t>x32dbg</a:t>
              </a:r>
              <a:endParaRPr lang="zh-CN" altLang="en-US" sz="2400" dirty="0">
                <a:solidFill>
                  <a:srgbClr val="FF0000"/>
                </a:solidFill>
                <a:cs typeface="+mn-ea"/>
                <a:sym typeface="+mn-lt"/>
              </a:endParaRPr>
            </a:p>
          </p:txBody>
        </p:sp>
      </p:grpSp>
    </p:spTree>
    <p:extLst>
      <p:ext uri="{BB962C8B-B14F-4D97-AF65-F5344CB8AC3E}">
        <p14:creationId xmlns:p14="http://schemas.microsoft.com/office/powerpoint/2010/main" val="228819811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076"/>
                                        </p:tgtEl>
                                        <p:attrNameLst>
                                          <p:attrName>style.opacity</p:attrName>
                                        </p:attrNameLst>
                                      </p:cBhvr>
                                      <p:to>
                                        <p:strVal val="0.25"/>
                                      </p:to>
                                    </p:set>
                                    <p:animEffect filter="image" prLst="opacity: 0.25">
                                      <p:cBhvr rctx="IE">
                                        <p:cTn id="15" dur="indefinite"/>
                                        <p:tgtEl>
                                          <p:spTgt spid="307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randombar(horizontal)">
                                      <p:cBhvr>
                                        <p:cTn id="20" dur="500"/>
                                        <p:tgtEl>
                                          <p:spTgt spid="3">
                                            <p:txEl>
                                              <p:pRg st="8" end="8"/>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Effect transition="in" filter="randombar(horizontal)">
                                      <p:cBhvr>
                                        <p:cTn id="2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4745732" cy="4752528"/>
          </a:xfrm>
        </p:spPr>
        <p:txBody>
          <a:bodyPr/>
          <a:lstStyle/>
          <a:p>
            <a:r>
              <a:rPr lang="zh-CN" altLang="en-US" dirty="0">
                <a:cs typeface="+mn-ea"/>
                <a:sym typeface="+mn-lt"/>
              </a:rPr>
              <a:t>如何学习逆向工程</a:t>
            </a:r>
            <a:endParaRPr lang="en-US" altLang="zh-CN" dirty="0">
              <a:cs typeface="+mn-ea"/>
              <a:sym typeface="+mn-lt"/>
            </a:endParaRPr>
          </a:p>
          <a:p>
            <a:pPr lvl="1"/>
            <a:r>
              <a:rPr lang="zh-CN" altLang="en-US" dirty="0">
                <a:cs typeface="+mn-ea"/>
                <a:sym typeface="+mn-lt"/>
              </a:rPr>
              <a:t>（</a:t>
            </a:r>
            <a:r>
              <a:rPr lang="en-US" altLang="zh-CN" dirty="0">
                <a:cs typeface="+mn-ea"/>
                <a:sym typeface="+mn-lt"/>
              </a:rPr>
              <a:t>5</a:t>
            </a:r>
            <a:r>
              <a:rPr lang="zh-CN" altLang="en-US" dirty="0">
                <a:cs typeface="+mn-ea"/>
                <a:sym typeface="+mn-lt"/>
              </a:rPr>
              <a:t>）熟悉程序保护技术</a:t>
            </a:r>
            <a:endParaRPr lang="en-US" altLang="zh-CN" dirty="0">
              <a:cs typeface="+mn-ea"/>
              <a:sym typeface="+mn-lt"/>
            </a:endParaRPr>
          </a:p>
          <a:p>
            <a:pPr lvl="2"/>
            <a:r>
              <a:rPr lang="zh-CN" altLang="en-US" dirty="0">
                <a:cs typeface="+mn-ea"/>
                <a:sym typeface="+mn-lt"/>
              </a:rPr>
              <a:t>很多程序为了自己不被分析，往往会利用</a:t>
            </a:r>
            <a:r>
              <a:rPr lang="en-US" altLang="zh-CN" dirty="0">
                <a:highlight>
                  <a:srgbClr val="FFFF00"/>
                </a:highlight>
                <a:cs typeface="+mn-ea"/>
                <a:sym typeface="+mn-lt"/>
              </a:rPr>
              <a:t>PE</a:t>
            </a:r>
            <a:r>
              <a:rPr lang="zh-CN" altLang="en-US" dirty="0">
                <a:highlight>
                  <a:srgbClr val="FFFF00"/>
                </a:highlight>
                <a:cs typeface="+mn-ea"/>
                <a:sym typeface="+mn-lt"/>
              </a:rPr>
              <a:t>文件结构</a:t>
            </a:r>
            <a:r>
              <a:rPr lang="zh-CN" altLang="en-US" dirty="0">
                <a:cs typeface="+mn-ea"/>
                <a:sym typeface="+mn-lt"/>
              </a:rPr>
              <a:t>结合</a:t>
            </a:r>
            <a:r>
              <a:rPr lang="zh-CN" altLang="en-US" dirty="0">
                <a:solidFill>
                  <a:srgbClr val="00B050"/>
                </a:solidFill>
                <a:cs typeface="+mn-ea"/>
                <a:sym typeface="+mn-lt"/>
              </a:rPr>
              <a:t>加密算法</a:t>
            </a:r>
            <a:r>
              <a:rPr lang="zh-CN" altLang="en-US" dirty="0">
                <a:cs typeface="+mn-ea"/>
                <a:sym typeface="+mn-lt"/>
              </a:rPr>
              <a:t>对自己进行保护，也就是</a:t>
            </a:r>
            <a:r>
              <a:rPr lang="zh-CN" altLang="en-US" dirty="0">
                <a:solidFill>
                  <a:srgbClr val="FF0000"/>
                </a:solidFill>
                <a:cs typeface="+mn-ea"/>
                <a:sym typeface="+mn-lt"/>
              </a:rPr>
              <a:t>加壳</a:t>
            </a:r>
            <a:r>
              <a:rPr lang="zh-CN" altLang="en-US" dirty="0">
                <a:cs typeface="+mn-ea"/>
                <a:sym typeface="+mn-lt"/>
              </a:rPr>
              <a:t>，同时可能配合</a:t>
            </a:r>
            <a:r>
              <a:rPr lang="zh-CN" altLang="en-US" dirty="0">
                <a:solidFill>
                  <a:srgbClr val="3333FF"/>
                </a:solidFill>
                <a:cs typeface="+mn-ea"/>
                <a:sym typeface="+mn-lt"/>
              </a:rPr>
              <a:t>反调试技术</a:t>
            </a:r>
            <a:r>
              <a:rPr lang="zh-CN" altLang="en-US" dirty="0">
                <a:cs typeface="+mn-ea"/>
                <a:sym typeface="+mn-lt"/>
              </a:rPr>
              <a:t>加强保护。</a:t>
            </a:r>
            <a:endParaRPr lang="en-US" altLang="zh-CN" dirty="0">
              <a:cs typeface="+mn-ea"/>
              <a:sym typeface="+mn-lt"/>
            </a:endParaRPr>
          </a:p>
          <a:p>
            <a:pPr lvl="2"/>
            <a:r>
              <a:rPr lang="zh-CN" altLang="en-US" dirty="0">
                <a:cs typeface="+mn-ea"/>
                <a:sym typeface="+mn-lt"/>
              </a:rPr>
              <a:t>在分析这类程序时，就需要熟悉</a:t>
            </a:r>
            <a:r>
              <a:rPr lang="en-US" altLang="zh-CN" dirty="0">
                <a:cs typeface="+mn-ea"/>
                <a:sym typeface="+mn-lt"/>
              </a:rPr>
              <a:t>PE</a:t>
            </a:r>
            <a:r>
              <a:rPr lang="zh-CN" altLang="en-US" dirty="0">
                <a:cs typeface="+mn-ea"/>
                <a:sym typeface="+mn-lt"/>
              </a:rPr>
              <a:t>结构、常见的加解密算法、反调试技术。</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）逆向工程概述</a:t>
            </a:r>
          </a:p>
        </p:txBody>
      </p:sp>
      <p:pic>
        <p:nvPicPr>
          <p:cNvPr id="2" name="图片 1">
            <a:extLst>
              <a:ext uri="{FF2B5EF4-FFF2-40B4-BE49-F238E27FC236}">
                <a16:creationId xmlns:a16="http://schemas.microsoft.com/office/drawing/2014/main" id="{14FF1760-9ECD-442D-96B3-8748B95BD499}"/>
              </a:ext>
            </a:extLst>
          </p:cNvPr>
          <p:cNvPicPr>
            <a:picLocks noChangeAspect="1"/>
          </p:cNvPicPr>
          <p:nvPr/>
        </p:nvPicPr>
        <p:blipFill>
          <a:blip r:embed="rId2"/>
          <a:stretch>
            <a:fillRect/>
          </a:stretch>
        </p:blipFill>
        <p:spPr>
          <a:xfrm>
            <a:off x="5299960" y="2276872"/>
            <a:ext cx="4599784" cy="436517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9396790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如何学习逆向工程</a:t>
            </a:r>
            <a:endParaRPr lang="en-US" altLang="zh-CN" dirty="0">
              <a:cs typeface="+mn-ea"/>
              <a:sym typeface="+mn-lt"/>
            </a:endParaRPr>
          </a:p>
          <a:p>
            <a:pPr lvl="1"/>
            <a:r>
              <a:rPr lang="zh-CN" altLang="en-US" dirty="0">
                <a:cs typeface="+mn-ea"/>
                <a:sym typeface="+mn-lt"/>
              </a:rPr>
              <a:t>（</a:t>
            </a:r>
            <a:r>
              <a:rPr lang="en-US" altLang="zh-CN" dirty="0">
                <a:cs typeface="+mn-ea"/>
                <a:sym typeface="+mn-lt"/>
              </a:rPr>
              <a:t>6</a:t>
            </a:r>
            <a:r>
              <a:rPr lang="zh-CN" altLang="en-US" dirty="0">
                <a:cs typeface="+mn-ea"/>
                <a:sym typeface="+mn-lt"/>
              </a:rPr>
              <a:t>）不断的动手实践</a:t>
            </a:r>
            <a:endParaRPr lang="en-US" altLang="zh-CN" dirty="0">
              <a:cs typeface="+mn-ea"/>
              <a:sym typeface="+mn-lt"/>
            </a:endParaRPr>
          </a:p>
          <a:p>
            <a:pPr lvl="2"/>
            <a:r>
              <a:rPr lang="zh-CN" altLang="en-US" dirty="0">
                <a:solidFill>
                  <a:srgbClr val="FF0000"/>
                </a:solidFill>
                <a:cs typeface="+mn-ea"/>
                <a:sym typeface="+mn-lt"/>
              </a:rPr>
              <a:t>逆向工程是一门技术</a:t>
            </a:r>
            <a:r>
              <a:rPr lang="zh-CN" altLang="en-US" dirty="0">
                <a:cs typeface="+mn-ea"/>
                <a:sym typeface="+mn-lt"/>
              </a:rPr>
              <a:t>，需要不断的实践才能逐渐掌握。</a:t>
            </a:r>
            <a:endParaRPr lang="en-US" altLang="zh-CN" dirty="0">
              <a:cs typeface="+mn-ea"/>
              <a:sym typeface="+mn-lt"/>
            </a:endParaRPr>
          </a:p>
          <a:p>
            <a:pPr lvl="2"/>
            <a:r>
              <a:rPr lang="zh-CN" altLang="en-US" dirty="0">
                <a:cs typeface="+mn-ea"/>
                <a:sym typeface="+mn-lt"/>
              </a:rPr>
              <a:t>只有</a:t>
            </a:r>
            <a:r>
              <a:rPr lang="zh-CN" altLang="en-US" dirty="0">
                <a:solidFill>
                  <a:srgbClr val="3333FF"/>
                </a:solidFill>
                <a:cs typeface="+mn-ea"/>
                <a:sym typeface="+mn-lt"/>
              </a:rPr>
              <a:t>通过实践</a:t>
            </a:r>
            <a:r>
              <a:rPr lang="zh-CN" altLang="en-US" dirty="0">
                <a:cs typeface="+mn-ea"/>
                <a:sym typeface="+mn-lt"/>
              </a:rPr>
              <a:t>，才能真正理解并掌握各种各样的逆向技术，才能</a:t>
            </a:r>
            <a:r>
              <a:rPr lang="zh-CN" altLang="en-US" dirty="0">
                <a:solidFill>
                  <a:srgbClr val="00B050"/>
                </a:solidFill>
                <a:cs typeface="+mn-ea"/>
                <a:sym typeface="+mn-lt"/>
              </a:rPr>
              <a:t>体会到逆向的乐趣</a:t>
            </a:r>
            <a:r>
              <a:rPr lang="zh-CN" altLang="en-US"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）逆向工程概述</a:t>
            </a:r>
          </a:p>
        </p:txBody>
      </p:sp>
      <p:pic>
        <p:nvPicPr>
          <p:cNvPr id="6" name="图片 5">
            <a:extLst>
              <a:ext uri="{FF2B5EF4-FFF2-40B4-BE49-F238E27FC236}">
                <a16:creationId xmlns:a16="http://schemas.microsoft.com/office/drawing/2014/main" id="{3F846150-9E08-453D-83C8-9C29673DFD4F}"/>
              </a:ext>
            </a:extLst>
          </p:cNvPr>
          <p:cNvPicPr>
            <a:picLocks noChangeAspect="1"/>
          </p:cNvPicPr>
          <p:nvPr/>
        </p:nvPicPr>
        <p:blipFill>
          <a:blip r:embed="rId3"/>
          <a:stretch>
            <a:fillRect/>
          </a:stretch>
        </p:blipFill>
        <p:spPr>
          <a:xfrm>
            <a:off x="4088886" y="4305024"/>
            <a:ext cx="3126432" cy="2440034"/>
          </a:xfrm>
          <a:prstGeom prst="rect">
            <a:avLst/>
          </a:prstGeom>
        </p:spPr>
      </p:pic>
      <p:sp>
        <p:nvSpPr>
          <p:cNvPr id="7" name="矩形 6">
            <a:extLst>
              <a:ext uri="{FF2B5EF4-FFF2-40B4-BE49-F238E27FC236}">
                <a16:creationId xmlns:a16="http://schemas.microsoft.com/office/drawing/2014/main" id="{072D40DF-8D4B-4E72-B994-2776B356E168}"/>
              </a:ext>
            </a:extLst>
          </p:cNvPr>
          <p:cNvSpPr/>
          <p:nvPr/>
        </p:nvSpPr>
        <p:spPr>
          <a:xfrm>
            <a:off x="7422569" y="4732524"/>
            <a:ext cx="2302651" cy="1754326"/>
          </a:xfrm>
          <a:prstGeom prst="rect">
            <a:avLst/>
          </a:prstGeom>
          <a:solidFill>
            <a:schemeClr val="bg1">
              <a:lumMod val="85000"/>
            </a:schemeClr>
          </a:solidFill>
        </p:spPr>
        <p:txBody>
          <a:bodyPr wrap="square">
            <a:spAutoFit/>
          </a:bodyPr>
          <a:lstStyle/>
          <a:p>
            <a:pPr algn="just"/>
            <a:r>
              <a:rPr lang="en-US" altLang="zh-CN" sz="1200" dirty="0">
                <a:ln>
                  <a:solidFill>
                    <a:sysClr val="windowText" lastClr="000000"/>
                  </a:solidFill>
                </a:ln>
                <a:solidFill>
                  <a:schemeClr val="tx1">
                    <a:lumMod val="50000"/>
                    <a:lumOff val="50000"/>
                  </a:schemeClr>
                </a:solidFill>
                <a:cs typeface="+mn-ea"/>
                <a:sym typeface="+mn-lt"/>
              </a:rPr>
              <a:t>Bvp47 </a:t>
            </a:r>
            <a:r>
              <a:rPr lang="zh-CN" altLang="en-US" sz="1200" dirty="0">
                <a:ln>
                  <a:solidFill>
                    <a:sysClr val="windowText" lastClr="000000"/>
                  </a:solidFill>
                </a:ln>
                <a:solidFill>
                  <a:schemeClr val="tx1">
                    <a:lumMod val="50000"/>
                    <a:lumOff val="50000"/>
                  </a:schemeClr>
                </a:solidFill>
                <a:cs typeface="+mn-ea"/>
                <a:sym typeface="+mn-lt"/>
              </a:rPr>
              <a:t>后门的实现包含了：</a:t>
            </a:r>
            <a:endParaRPr lang="en-US" altLang="zh-CN" sz="1200" dirty="0">
              <a:ln>
                <a:solidFill>
                  <a:sysClr val="windowText" lastClr="000000"/>
                </a:solidFill>
              </a:ln>
              <a:solidFill>
                <a:schemeClr val="tx1">
                  <a:lumMod val="50000"/>
                  <a:lumOff val="50000"/>
                </a:schemeClr>
              </a:solidFill>
              <a:cs typeface="+mn-ea"/>
              <a:sym typeface="+mn-lt"/>
            </a:endParaRPr>
          </a:p>
          <a:p>
            <a:pPr algn="just"/>
            <a:endParaRPr lang="en-US" altLang="zh-CN" sz="1200" dirty="0">
              <a:ln>
                <a:solidFill>
                  <a:sysClr val="windowText" lastClr="000000"/>
                </a:solidFill>
              </a:ln>
              <a:solidFill>
                <a:schemeClr val="tx1">
                  <a:lumMod val="50000"/>
                  <a:lumOff val="50000"/>
                </a:schemeClr>
              </a:solidFill>
              <a:cs typeface="+mn-ea"/>
              <a:sym typeface="+mn-lt"/>
            </a:endParaRPr>
          </a:p>
          <a:p>
            <a:pPr marL="171450" indent="-171450" algn="just">
              <a:buFont typeface="Arial" panose="020B0604020202020204" pitchFamily="34" charset="0"/>
              <a:buChar char="•"/>
            </a:pPr>
            <a:r>
              <a:rPr lang="zh-CN" altLang="en-US" sz="1200" dirty="0">
                <a:ln>
                  <a:solidFill>
                    <a:sysClr val="windowText" lastClr="000000"/>
                  </a:solidFill>
                </a:ln>
                <a:solidFill>
                  <a:schemeClr val="tx1">
                    <a:lumMod val="50000"/>
                    <a:lumOff val="50000"/>
                  </a:schemeClr>
                </a:solidFill>
                <a:cs typeface="+mn-ea"/>
                <a:sym typeface="+mn-lt"/>
              </a:rPr>
              <a:t>复杂的</a:t>
            </a:r>
            <a:r>
              <a:rPr lang="zh-CN" altLang="en-US" sz="1200" dirty="0">
                <a:solidFill>
                  <a:srgbClr val="FF0000"/>
                </a:solidFill>
                <a:cs typeface="+mn-ea"/>
                <a:sym typeface="+mn-lt"/>
              </a:rPr>
              <a:t>代码、区段加解密</a:t>
            </a:r>
            <a:r>
              <a:rPr lang="zh-CN" altLang="en-US" sz="1200" dirty="0">
                <a:ln>
                  <a:solidFill>
                    <a:sysClr val="windowText" lastClr="000000"/>
                  </a:solidFill>
                </a:ln>
                <a:solidFill>
                  <a:schemeClr val="tx1">
                    <a:lumMod val="50000"/>
                    <a:lumOff val="50000"/>
                  </a:schemeClr>
                </a:solidFill>
                <a:cs typeface="+mn-ea"/>
                <a:sym typeface="+mn-lt"/>
              </a:rPr>
              <a:t>，</a:t>
            </a:r>
            <a:endParaRPr lang="en-US" altLang="zh-CN" sz="1200" dirty="0">
              <a:ln>
                <a:solidFill>
                  <a:sysClr val="windowText" lastClr="000000"/>
                </a:solidFill>
              </a:ln>
              <a:solidFill>
                <a:schemeClr val="tx1">
                  <a:lumMod val="50000"/>
                  <a:lumOff val="50000"/>
                </a:schemeClr>
              </a:solidFill>
              <a:cs typeface="+mn-ea"/>
              <a:sym typeface="+mn-lt"/>
            </a:endParaRPr>
          </a:p>
          <a:p>
            <a:pPr marL="171450" indent="-171450" algn="just">
              <a:buFont typeface="Arial" panose="020B0604020202020204" pitchFamily="34" charset="0"/>
              <a:buChar char="•"/>
            </a:pPr>
            <a:r>
              <a:rPr lang="en-US" altLang="zh-CN" sz="1200" dirty="0">
                <a:ln>
                  <a:solidFill>
                    <a:sysClr val="windowText" lastClr="000000"/>
                  </a:solidFill>
                </a:ln>
                <a:solidFill>
                  <a:schemeClr val="tx1">
                    <a:lumMod val="50000"/>
                    <a:lumOff val="50000"/>
                  </a:schemeClr>
                </a:solidFill>
                <a:cs typeface="+mn-ea"/>
                <a:sym typeface="+mn-lt"/>
              </a:rPr>
              <a:t>Linux</a:t>
            </a:r>
            <a:r>
              <a:rPr lang="zh-CN" altLang="en-US" sz="1200" dirty="0">
                <a:ln>
                  <a:solidFill>
                    <a:sysClr val="windowText" lastClr="000000"/>
                  </a:solidFill>
                </a:ln>
                <a:solidFill>
                  <a:schemeClr val="tx1">
                    <a:lumMod val="50000"/>
                    <a:lumOff val="50000"/>
                  </a:schemeClr>
                </a:solidFill>
                <a:cs typeface="+mn-ea"/>
                <a:sym typeface="+mn-lt"/>
              </a:rPr>
              <a:t>多版本平台适配，丰富的 </a:t>
            </a:r>
            <a:r>
              <a:rPr lang="en-US" altLang="zh-CN" sz="1200" dirty="0">
                <a:ln>
                  <a:solidFill>
                    <a:sysClr val="windowText" lastClr="000000"/>
                  </a:solidFill>
                </a:ln>
                <a:solidFill>
                  <a:schemeClr val="tx1">
                    <a:lumMod val="50000"/>
                    <a:lumOff val="50000"/>
                  </a:schemeClr>
                </a:solidFill>
                <a:cs typeface="+mn-ea"/>
                <a:sym typeface="+mn-lt"/>
              </a:rPr>
              <a:t>rootkit </a:t>
            </a:r>
            <a:r>
              <a:rPr lang="zh-CN" altLang="en-US" sz="1200" dirty="0">
                <a:solidFill>
                  <a:srgbClr val="FF0000"/>
                </a:solidFill>
                <a:cs typeface="+mn-ea"/>
                <a:sym typeface="+mn-lt"/>
              </a:rPr>
              <a:t>反追踪技巧</a:t>
            </a:r>
            <a:r>
              <a:rPr lang="zh-CN" altLang="en-US" sz="1200" dirty="0">
                <a:ln>
                  <a:solidFill>
                    <a:sysClr val="windowText" lastClr="000000"/>
                  </a:solidFill>
                </a:ln>
                <a:solidFill>
                  <a:schemeClr val="tx1">
                    <a:lumMod val="50000"/>
                    <a:lumOff val="50000"/>
                  </a:schemeClr>
                </a:solidFill>
                <a:cs typeface="+mn-ea"/>
                <a:sym typeface="+mn-lt"/>
              </a:rPr>
              <a:t>，</a:t>
            </a:r>
            <a:endParaRPr lang="en-US" altLang="zh-CN" sz="1200" dirty="0">
              <a:ln>
                <a:solidFill>
                  <a:sysClr val="windowText" lastClr="000000"/>
                </a:solidFill>
              </a:ln>
              <a:solidFill>
                <a:schemeClr val="tx1">
                  <a:lumMod val="50000"/>
                  <a:lumOff val="50000"/>
                </a:schemeClr>
              </a:solidFill>
              <a:cs typeface="+mn-ea"/>
              <a:sym typeface="+mn-lt"/>
            </a:endParaRPr>
          </a:p>
          <a:p>
            <a:pPr marL="171450" indent="-171450" algn="just">
              <a:buFont typeface="Arial" panose="020B0604020202020204" pitchFamily="34" charset="0"/>
              <a:buChar char="•"/>
            </a:pPr>
            <a:r>
              <a:rPr lang="zh-CN" altLang="en-US" sz="1200" dirty="0">
                <a:ln>
                  <a:solidFill>
                    <a:sysClr val="windowText" lastClr="000000"/>
                  </a:solidFill>
                </a:ln>
                <a:solidFill>
                  <a:schemeClr val="tx1">
                    <a:lumMod val="50000"/>
                    <a:lumOff val="50000"/>
                  </a:schemeClr>
                </a:solidFill>
                <a:cs typeface="+mn-ea"/>
                <a:sym typeface="+mn-lt"/>
              </a:rPr>
              <a:t>集成了</a:t>
            </a:r>
            <a:r>
              <a:rPr lang="zh-CN" altLang="en-US" sz="1200" dirty="0">
                <a:solidFill>
                  <a:srgbClr val="FF0000"/>
                </a:solidFill>
                <a:cs typeface="+mn-ea"/>
                <a:sym typeface="+mn-lt"/>
              </a:rPr>
              <a:t>隐蔽信道</a:t>
            </a:r>
            <a:r>
              <a:rPr lang="zh-CN" altLang="en-US" sz="1200" dirty="0">
                <a:ln>
                  <a:solidFill>
                    <a:sysClr val="windowText" lastClr="000000"/>
                  </a:solidFill>
                </a:ln>
                <a:solidFill>
                  <a:schemeClr val="tx1">
                    <a:lumMod val="50000"/>
                    <a:lumOff val="50000"/>
                  </a:schemeClr>
                </a:solidFill>
                <a:cs typeface="+mn-ea"/>
                <a:sym typeface="+mn-lt"/>
              </a:rPr>
              <a:t>中所使用的</a:t>
            </a:r>
            <a:r>
              <a:rPr lang="en-US" altLang="zh-CN" sz="1200" dirty="0">
                <a:ln>
                  <a:solidFill>
                    <a:sysClr val="windowText" lastClr="000000"/>
                  </a:solidFill>
                </a:ln>
                <a:solidFill>
                  <a:schemeClr val="tx1">
                    <a:lumMod val="50000"/>
                    <a:lumOff val="50000"/>
                  </a:schemeClr>
                </a:solidFill>
                <a:cs typeface="+mn-ea"/>
                <a:sym typeface="+mn-lt"/>
              </a:rPr>
              <a:t>BPF</a:t>
            </a:r>
            <a:r>
              <a:rPr lang="zh-CN" altLang="en-US" sz="1200" dirty="0">
                <a:ln>
                  <a:solidFill>
                    <a:sysClr val="windowText" lastClr="000000"/>
                  </a:solidFill>
                </a:ln>
                <a:solidFill>
                  <a:schemeClr val="tx1">
                    <a:lumMod val="50000"/>
                    <a:lumOff val="50000"/>
                  </a:schemeClr>
                </a:solidFill>
                <a:cs typeface="+mn-ea"/>
                <a:sym typeface="+mn-lt"/>
              </a:rPr>
              <a:t>引擎高级利用技巧，</a:t>
            </a:r>
            <a:endParaRPr lang="en-US" altLang="zh-CN" sz="1200" dirty="0">
              <a:ln>
                <a:solidFill>
                  <a:sysClr val="windowText" lastClr="000000"/>
                </a:solidFill>
              </a:ln>
              <a:solidFill>
                <a:schemeClr val="tx1">
                  <a:lumMod val="50000"/>
                  <a:lumOff val="50000"/>
                </a:schemeClr>
              </a:solidFill>
              <a:cs typeface="+mn-ea"/>
              <a:sym typeface="+mn-lt"/>
            </a:endParaRPr>
          </a:p>
          <a:p>
            <a:pPr marL="171450" indent="-171450" algn="just">
              <a:buFont typeface="Arial" panose="020B0604020202020204" pitchFamily="34" charset="0"/>
              <a:buChar char="•"/>
            </a:pPr>
            <a:r>
              <a:rPr lang="zh-CN" altLang="en-US" sz="1200" dirty="0">
                <a:ln>
                  <a:solidFill>
                    <a:sysClr val="windowText" lastClr="000000"/>
                  </a:solidFill>
                </a:ln>
                <a:solidFill>
                  <a:schemeClr val="tx1">
                    <a:lumMod val="50000"/>
                    <a:lumOff val="50000"/>
                  </a:schemeClr>
                </a:solidFill>
                <a:cs typeface="+mn-ea"/>
                <a:sym typeface="+mn-lt"/>
              </a:rPr>
              <a:t>设计精巧的</a:t>
            </a:r>
            <a:r>
              <a:rPr lang="zh-CN" altLang="en-US" sz="1200" dirty="0">
                <a:solidFill>
                  <a:srgbClr val="FF0000"/>
                </a:solidFill>
                <a:cs typeface="+mn-ea"/>
                <a:sym typeface="+mn-lt"/>
              </a:rPr>
              <a:t>通信加解密流程</a:t>
            </a:r>
            <a:endParaRPr lang="en-US" altLang="zh-CN" sz="1200" dirty="0">
              <a:solidFill>
                <a:srgbClr val="FF0000"/>
              </a:solidFill>
              <a:cs typeface="+mn-ea"/>
              <a:sym typeface="+mn-lt"/>
            </a:endParaRPr>
          </a:p>
          <a:p>
            <a:pPr marL="171450" indent="-171450" algn="just">
              <a:buFont typeface="Arial" panose="020B0604020202020204" pitchFamily="34" charset="0"/>
              <a:buChar char="•"/>
            </a:pPr>
            <a:r>
              <a:rPr lang="zh-CN" altLang="en-US" sz="1200" dirty="0">
                <a:ln>
                  <a:solidFill>
                    <a:sysClr val="windowText" lastClr="000000"/>
                  </a:solidFill>
                </a:ln>
                <a:solidFill>
                  <a:srgbClr val="FF0000"/>
                </a:solidFill>
                <a:cs typeface="+mn-ea"/>
                <a:sym typeface="+mn-lt"/>
              </a:rPr>
              <a:t>软件</a:t>
            </a:r>
            <a:r>
              <a:rPr lang="zh-CN" altLang="en-US" sz="1200" dirty="0">
                <a:solidFill>
                  <a:srgbClr val="FF0000"/>
                </a:solidFill>
                <a:cs typeface="+mn-ea"/>
                <a:sym typeface="+mn-lt"/>
              </a:rPr>
              <a:t>自毁设计</a:t>
            </a:r>
          </a:p>
        </p:txBody>
      </p:sp>
      <p:cxnSp>
        <p:nvCxnSpPr>
          <p:cNvPr id="9" name="直接连接符 8">
            <a:extLst>
              <a:ext uri="{FF2B5EF4-FFF2-40B4-BE49-F238E27FC236}">
                <a16:creationId xmlns:a16="http://schemas.microsoft.com/office/drawing/2014/main" id="{F1B49788-A180-48E4-A5CE-75CEE67D4541}"/>
              </a:ext>
            </a:extLst>
          </p:cNvPr>
          <p:cNvCxnSpPr>
            <a:cxnSpLocks/>
          </p:cNvCxnSpPr>
          <p:nvPr/>
        </p:nvCxnSpPr>
        <p:spPr>
          <a:xfrm>
            <a:off x="-15552" y="4005064"/>
            <a:ext cx="990600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7405C18B-1C3D-4C6B-A590-027AC5400C2E}"/>
              </a:ext>
            </a:extLst>
          </p:cNvPr>
          <p:cNvGrpSpPr/>
          <p:nvPr/>
        </p:nvGrpSpPr>
        <p:grpSpPr>
          <a:xfrm>
            <a:off x="148394" y="4092759"/>
            <a:ext cx="3816424" cy="2648609"/>
            <a:chOff x="148394" y="4092759"/>
            <a:chExt cx="3816424" cy="2648609"/>
          </a:xfrm>
        </p:grpSpPr>
        <p:pic>
          <p:nvPicPr>
            <p:cNvPr id="2" name="图片 1">
              <a:extLst>
                <a:ext uri="{FF2B5EF4-FFF2-40B4-BE49-F238E27FC236}">
                  <a16:creationId xmlns:a16="http://schemas.microsoft.com/office/drawing/2014/main" id="{37BB2473-F939-4E49-A38B-8C6CDF2DD07E}"/>
                </a:ext>
              </a:extLst>
            </p:cNvPr>
            <p:cNvPicPr>
              <a:picLocks noChangeAspect="1"/>
            </p:cNvPicPr>
            <p:nvPr/>
          </p:nvPicPr>
          <p:blipFill>
            <a:blip r:embed="rId4"/>
            <a:stretch>
              <a:fillRect/>
            </a:stretch>
          </p:blipFill>
          <p:spPr>
            <a:xfrm>
              <a:off x="216024" y="4732172"/>
              <a:ext cx="3665612" cy="2009196"/>
            </a:xfrm>
            <a:prstGeom prst="rect">
              <a:avLst/>
            </a:prstGeom>
          </p:spPr>
        </p:pic>
        <p:pic>
          <p:nvPicPr>
            <p:cNvPr id="12" name="图片 11">
              <a:extLst>
                <a:ext uri="{FF2B5EF4-FFF2-40B4-BE49-F238E27FC236}">
                  <a16:creationId xmlns:a16="http://schemas.microsoft.com/office/drawing/2014/main" id="{EC515366-DD1E-4969-9BBE-35097220E06B}"/>
                </a:ext>
              </a:extLst>
            </p:cNvPr>
            <p:cNvPicPr>
              <a:picLocks noChangeAspect="1"/>
            </p:cNvPicPr>
            <p:nvPr/>
          </p:nvPicPr>
          <p:blipFill>
            <a:blip r:embed="rId5"/>
            <a:stretch>
              <a:fillRect/>
            </a:stretch>
          </p:blipFill>
          <p:spPr>
            <a:xfrm>
              <a:off x="238945" y="4092759"/>
              <a:ext cx="3628425" cy="475625"/>
            </a:xfrm>
            <a:prstGeom prst="rect">
              <a:avLst/>
            </a:prstGeom>
          </p:spPr>
        </p:pic>
        <p:sp>
          <p:nvSpPr>
            <p:cNvPr id="11" name="文本框 10">
              <a:extLst>
                <a:ext uri="{FF2B5EF4-FFF2-40B4-BE49-F238E27FC236}">
                  <a16:creationId xmlns:a16="http://schemas.microsoft.com/office/drawing/2014/main" id="{0D00A1AE-0EBA-4F0D-94ED-3ABA46C27AAC}"/>
                </a:ext>
              </a:extLst>
            </p:cNvPr>
            <p:cNvSpPr txBox="1"/>
            <p:nvPr/>
          </p:nvSpPr>
          <p:spPr>
            <a:xfrm>
              <a:off x="148394" y="4541840"/>
              <a:ext cx="3816424" cy="200055"/>
            </a:xfrm>
            <a:prstGeom prst="rect">
              <a:avLst/>
            </a:prstGeom>
            <a:noFill/>
          </p:spPr>
          <p:txBody>
            <a:bodyPr wrap="square">
              <a:spAutoFit/>
            </a:bodyPr>
            <a:lstStyle/>
            <a:p>
              <a:r>
                <a:rPr lang="zh-CN" altLang="en-US" sz="700" dirty="0">
                  <a:solidFill>
                    <a:schemeClr val="bg1">
                      <a:lumMod val="65000"/>
                    </a:schemeClr>
                  </a:solidFill>
                </a:rPr>
                <a:t>https://www.pangulab.cn/post/the_bvp47_a_top-tier_backdoor_of_us_nsa_equation_group/</a:t>
              </a:r>
            </a:p>
          </p:txBody>
        </p:sp>
      </p:grpSp>
    </p:spTree>
    <p:extLst>
      <p:ext uri="{BB962C8B-B14F-4D97-AF65-F5344CB8AC3E}">
        <p14:creationId xmlns:p14="http://schemas.microsoft.com/office/powerpoint/2010/main" val="25853966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21" presetClass="entr" presetSubtype="1"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heel(1)">
                                      <p:cBhvr>
                                        <p:cTn id="18" dur="2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179127" y="1562348"/>
            <a:ext cx="6350768" cy="4752528"/>
          </a:xfrm>
        </p:spPr>
        <p:txBody>
          <a:bodyPr/>
          <a:lstStyle/>
          <a:p>
            <a:r>
              <a:rPr lang="zh-CN" altLang="en-US" dirty="0">
                <a:cs typeface="+mn-ea"/>
                <a:sym typeface="+mn-lt"/>
              </a:rPr>
              <a:t>如何学习逆向工程</a:t>
            </a:r>
            <a:endParaRPr lang="en-US" altLang="zh-CN" dirty="0">
              <a:cs typeface="+mn-ea"/>
              <a:sym typeface="+mn-lt"/>
            </a:endParaRPr>
          </a:p>
          <a:p>
            <a:pPr lvl="1"/>
            <a:r>
              <a:rPr lang="zh-CN" altLang="en-US" dirty="0">
                <a:cs typeface="+mn-ea"/>
                <a:sym typeface="+mn-lt"/>
              </a:rPr>
              <a:t>除此之外，可以多去一些论坛上逛逛，</a:t>
            </a:r>
            <a:r>
              <a:rPr lang="zh-CN" altLang="en-US" dirty="0">
                <a:solidFill>
                  <a:srgbClr val="3333FF"/>
                </a:solidFill>
                <a:cs typeface="+mn-ea"/>
                <a:sym typeface="+mn-lt"/>
              </a:rPr>
              <a:t>学习一下别人的逆向思路和方法</a:t>
            </a:r>
            <a:r>
              <a:rPr lang="zh-CN" altLang="en-US" dirty="0">
                <a:cs typeface="+mn-ea"/>
                <a:sym typeface="+mn-lt"/>
              </a:rPr>
              <a:t>，也可以用论坛上的例子来练手，比如看雪论坛、吾爱破解等。</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）逆向工程概述</a:t>
            </a:r>
          </a:p>
        </p:txBody>
      </p:sp>
      <p:pic>
        <p:nvPicPr>
          <p:cNvPr id="2" name="图片 1">
            <a:extLst>
              <a:ext uri="{FF2B5EF4-FFF2-40B4-BE49-F238E27FC236}">
                <a16:creationId xmlns:a16="http://schemas.microsoft.com/office/drawing/2014/main" id="{54AE7496-5607-45FC-89EB-9CE27EB3AEF0}"/>
              </a:ext>
            </a:extLst>
          </p:cNvPr>
          <p:cNvPicPr>
            <a:picLocks noChangeAspect="1"/>
          </p:cNvPicPr>
          <p:nvPr/>
        </p:nvPicPr>
        <p:blipFill>
          <a:blip r:embed="rId2"/>
          <a:stretch>
            <a:fillRect/>
          </a:stretch>
        </p:blipFill>
        <p:spPr>
          <a:xfrm>
            <a:off x="42584" y="5488494"/>
            <a:ext cx="5412753" cy="1141180"/>
          </a:xfrm>
          <a:prstGeom prst="rect">
            <a:avLst/>
          </a:prstGeom>
        </p:spPr>
      </p:pic>
      <p:pic>
        <p:nvPicPr>
          <p:cNvPr id="6" name="图片 5">
            <a:extLst>
              <a:ext uri="{FF2B5EF4-FFF2-40B4-BE49-F238E27FC236}">
                <a16:creationId xmlns:a16="http://schemas.microsoft.com/office/drawing/2014/main" id="{9BCBDC9D-B6B2-4DAC-8601-728602EEEECB}"/>
              </a:ext>
            </a:extLst>
          </p:cNvPr>
          <p:cNvPicPr>
            <a:picLocks noChangeAspect="1"/>
          </p:cNvPicPr>
          <p:nvPr/>
        </p:nvPicPr>
        <p:blipFill rotWithShape="1">
          <a:blip r:embed="rId3"/>
          <a:srcRect l="9020" r="11982"/>
          <a:stretch/>
        </p:blipFill>
        <p:spPr>
          <a:xfrm>
            <a:off x="42584" y="4066927"/>
            <a:ext cx="3017350" cy="1228725"/>
          </a:xfrm>
          <a:prstGeom prst="rect">
            <a:avLst/>
          </a:prstGeom>
        </p:spPr>
      </p:pic>
      <p:pic>
        <p:nvPicPr>
          <p:cNvPr id="7" name="图片 6">
            <a:extLst>
              <a:ext uri="{FF2B5EF4-FFF2-40B4-BE49-F238E27FC236}">
                <a16:creationId xmlns:a16="http://schemas.microsoft.com/office/drawing/2014/main" id="{4787B2C1-5F19-45D1-B738-DF74127F3D2E}"/>
              </a:ext>
            </a:extLst>
          </p:cNvPr>
          <p:cNvPicPr>
            <a:picLocks noChangeAspect="1"/>
          </p:cNvPicPr>
          <p:nvPr/>
        </p:nvPicPr>
        <p:blipFill rotWithShape="1">
          <a:blip r:embed="rId4"/>
          <a:srcRect t="3180" b="1"/>
          <a:stretch/>
        </p:blipFill>
        <p:spPr>
          <a:xfrm>
            <a:off x="3154455" y="4145984"/>
            <a:ext cx="2178060" cy="956827"/>
          </a:xfrm>
          <a:prstGeom prst="rect">
            <a:avLst/>
          </a:prstGeom>
        </p:spPr>
      </p:pic>
      <p:pic>
        <p:nvPicPr>
          <p:cNvPr id="9" name="图片 8">
            <a:extLst>
              <a:ext uri="{FF2B5EF4-FFF2-40B4-BE49-F238E27FC236}">
                <a16:creationId xmlns:a16="http://schemas.microsoft.com/office/drawing/2014/main" id="{402C1B91-588B-4EBD-BB1B-89A2EAEF025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722920" y="4247372"/>
            <a:ext cx="4001477" cy="2482244"/>
          </a:xfrm>
          <a:prstGeom prst="rect">
            <a:avLst/>
          </a:prstGeom>
          <a:ln>
            <a:noFill/>
          </a:ln>
          <a:effectLst>
            <a:outerShdw blurRad="190500" algn="tl" rotWithShape="0">
              <a:srgbClr val="000000">
                <a:alpha val="70000"/>
              </a:srgbClr>
            </a:outerShdw>
          </a:effectLst>
        </p:spPr>
      </p:pic>
      <p:pic>
        <p:nvPicPr>
          <p:cNvPr id="10" name="图片 9">
            <a:extLst>
              <a:ext uri="{FF2B5EF4-FFF2-40B4-BE49-F238E27FC236}">
                <a16:creationId xmlns:a16="http://schemas.microsoft.com/office/drawing/2014/main" id="{361F4405-5261-48D5-9855-0393EB27FFB6}"/>
              </a:ext>
            </a:extLst>
          </p:cNvPr>
          <p:cNvPicPr>
            <a:picLocks noChangeAspect="1"/>
          </p:cNvPicPr>
          <p:nvPr/>
        </p:nvPicPr>
        <p:blipFill>
          <a:blip r:embed="rId6"/>
          <a:stretch>
            <a:fillRect/>
          </a:stretch>
        </p:blipFill>
        <p:spPr>
          <a:xfrm>
            <a:off x="6740464" y="2312097"/>
            <a:ext cx="3122568" cy="1187363"/>
          </a:xfrm>
          <a:prstGeom prst="rect">
            <a:avLst/>
          </a:prstGeom>
        </p:spPr>
      </p:pic>
    </p:spTree>
    <p:extLst>
      <p:ext uri="{BB962C8B-B14F-4D97-AF65-F5344CB8AC3E}">
        <p14:creationId xmlns:p14="http://schemas.microsoft.com/office/powerpoint/2010/main" val="4120602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3744416"/>
          </a:xfrm>
        </p:spPr>
        <p:txBody>
          <a:bodyPr/>
          <a:lstStyle/>
          <a:p>
            <a:r>
              <a:rPr lang="zh-CN" altLang="en-US" dirty="0">
                <a:cs typeface="+mn-ea"/>
                <a:sym typeface="+mn-lt"/>
              </a:rPr>
              <a:t>什么是逆向工程</a:t>
            </a:r>
          </a:p>
          <a:p>
            <a:r>
              <a:rPr lang="zh-CN" altLang="en-US" dirty="0">
                <a:cs typeface="+mn-ea"/>
                <a:sym typeface="+mn-lt"/>
              </a:rPr>
              <a:t>如何学习逆向工程</a:t>
            </a:r>
          </a:p>
          <a:p>
            <a:r>
              <a:rPr lang="zh-CN" altLang="en-US" dirty="0">
                <a:solidFill>
                  <a:srgbClr val="FF0000"/>
                </a:solidFill>
                <a:cs typeface="+mn-ea"/>
                <a:sym typeface="+mn-lt"/>
              </a:rPr>
              <a:t>逆向分析的方法</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）逆向工程概述</a:t>
            </a:r>
          </a:p>
        </p:txBody>
      </p:sp>
    </p:spTree>
    <p:extLst>
      <p:ext uri="{BB962C8B-B14F-4D97-AF65-F5344CB8AC3E}">
        <p14:creationId xmlns:p14="http://schemas.microsoft.com/office/powerpoint/2010/main" val="74105630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逆向分析的方法</a:t>
            </a:r>
            <a:endParaRPr lang="en-US" altLang="zh-CN" dirty="0">
              <a:cs typeface="+mn-ea"/>
              <a:sym typeface="+mn-lt"/>
            </a:endParaRPr>
          </a:p>
          <a:p>
            <a:pPr lvl="1"/>
            <a:r>
              <a:rPr lang="zh-CN" altLang="en-US" dirty="0">
                <a:cs typeface="+mn-ea"/>
                <a:sym typeface="+mn-lt"/>
              </a:rPr>
              <a:t>在对软件进行逆向分析时，需要</a:t>
            </a:r>
            <a:r>
              <a:rPr lang="zh-CN" altLang="en-US" dirty="0">
                <a:solidFill>
                  <a:srgbClr val="00B050"/>
                </a:solidFill>
                <a:cs typeface="+mn-ea"/>
                <a:sym typeface="+mn-lt"/>
              </a:rPr>
              <a:t>综合使用各种分析工具</a:t>
            </a:r>
            <a:r>
              <a:rPr lang="zh-CN" altLang="en-US" dirty="0">
                <a:cs typeface="+mn-ea"/>
                <a:sym typeface="+mn-lt"/>
              </a:rPr>
              <a:t>从多个方面对软件进行分析。</a:t>
            </a:r>
            <a:endParaRPr lang="en-US" altLang="zh-CN" dirty="0">
              <a:cs typeface="+mn-ea"/>
              <a:sym typeface="+mn-lt"/>
            </a:endParaRPr>
          </a:p>
          <a:p>
            <a:pPr lvl="1"/>
            <a:r>
              <a:rPr lang="zh-CN" altLang="en-US" dirty="0">
                <a:cs typeface="+mn-ea"/>
                <a:sym typeface="+mn-lt"/>
              </a:rPr>
              <a:t>软件逆向分析方法主要分为两类</a:t>
            </a:r>
            <a:endParaRPr lang="en-US" altLang="zh-CN" dirty="0">
              <a:cs typeface="+mn-ea"/>
              <a:sym typeface="+mn-lt"/>
            </a:endParaRPr>
          </a:p>
          <a:p>
            <a:pPr lvl="2"/>
            <a:r>
              <a:rPr lang="zh-CN" altLang="en-US" dirty="0">
                <a:solidFill>
                  <a:srgbClr val="3333FF"/>
                </a:solidFill>
                <a:cs typeface="+mn-ea"/>
                <a:sym typeface="+mn-lt"/>
              </a:rPr>
              <a:t>静态分析</a:t>
            </a:r>
            <a:endParaRPr lang="en-US" altLang="zh-CN" dirty="0">
              <a:solidFill>
                <a:srgbClr val="3333FF"/>
              </a:solidFill>
              <a:cs typeface="+mn-ea"/>
              <a:sym typeface="+mn-lt"/>
            </a:endParaRPr>
          </a:p>
          <a:p>
            <a:pPr lvl="2"/>
            <a:r>
              <a:rPr lang="zh-CN" altLang="en-US" dirty="0">
                <a:solidFill>
                  <a:srgbClr val="3333FF"/>
                </a:solidFill>
                <a:cs typeface="+mn-ea"/>
                <a:sym typeface="+mn-lt"/>
              </a:rPr>
              <a:t>动态分析</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）逆向工程概述</a:t>
            </a:r>
          </a:p>
        </p:txBody>
      </p:sp>
    </p:spTree>
    <p:extLst>
      <p:ext uri="{BB962C8B-B14F-4D97-AF65-F5344CB8AC3E}">
        <p14:creationId xmlns:p14="http://schemas.microsoft.com/office/powerpoint/2010/main" val="141152408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静态分析</a:t>
            </a:r>
            <a:endParaRPr lang="en-US" altLang="zh-CN" dirty="0">
              <a:cs typeface="+mn-ea"/>
              <a:sym typeface="+mn-lt"/>
            </a:endParaRPr>
          </a:p>
          <a:p>
            <a:pPr lvl="1"/>
            <a:r>
              <a:rPr lang="zh-CN" altLang="en-US" dirty="0">
                <a:cs typeface="+mn-ea"/>
                <a:sym typeface="+mn-lt"/>
              </a:rPr>
              <a:t>在不运行软件的情况下对软件进行分析，观察软件的</a:t>
            </a:r>
            <a:r>
              <a:rPr lang="zh-CN" altLang="en-US" dirty="0">
                <a:highlight>
                  <a:srgbClr val="FFFF00"/>
                </a:highlight>
                <a:cs typeface="+mn-ea"/>
                <a:sym typeface="+mn-lt"/>
              </a:rPr>
              <a:t>静态特征</a:t>
            </a:r>
            <a:endParaRPr lang="en-US" altLang="zh-CN" dirty="0">
              <a:highlight>
                <a:srgbClr val="FFFF00"/>
              </a:highlight>
              <a:cs typeface="+mn-ea"/>
              <a:sym typeface="+mn-lt"/>
            </a:endParaRPr>
          </a:p>
          <a:p>
            <a:pPr lvl="2"/>
            <a:r>
              <a:rPr lang="zh-CN" altLang="en-US" dirty="0">
                <a:cs typeface="+mn-ea"/>
                <a:sym typeface="+mn-lt"/>
              </a:rPr>
              <a:t>获取</a:t>
            </a:r>
            <a:r>
              <a:rPr lang="zh-CN" altLang="en-US" dirty="0">
                <a:solidFill>
                  <a:srgbClr val="3333FF"/>
                </a:solidFill>
                <a:cs typeface="+mn-ea"/>
                <a:sym typeface="+mn-lt"/>
              </a:rPr>
              <a:t>文件的外部特征</a:t>
            </a:r>
            <a:r>
              <a:rPr lang="zh-CN" altLang="en-US" dirty="0">
                <a:cs typeface="+mn-ea"/>
                <a:sym typeface="+mn-lt"/>
              </a:rPr>
              <a:t>，包括文件类型（</a:t>
            </a:r>
            <a:r>
              <a:rPr lang="en-US" altLang="zh-CN" dirty="0">
                <a:cs typeface="+mn-ea"/>
                <a:sym typeface="+mn-lt"/>
              </a:rPr>
              <a:t>EXE</a:t>
            </a:r>
            <a:r>
              <a:rPr lang="zh-CN" altLang="en-US" dirty="0">
                <a:cs typeface="+mn-ea"/>
                <a:sym typeface="+mn-lt"/>
              </a:rPr>
              <a:t>、</a:t>
            </a:r>
            <a:r>
              <a:rPr lang="en-US" altLang="zh-CN" dirty="0">
                <a:cs typeface="+mn-ea"/>
                <a:sym typeface="+mn-lt"/>
              </a:rPr>
              <a:t>DLL</a:t>
            </a:r>
            <a:r>
              <a:rPr lang="zh-CN" altLang="en-US" dirty="0">
                <a:cs typeface="+mn-ea"/>
                <a:sym typeface="+mn-lt"/>
              </a:rPr>
              <a:t>、</a:t>
            </a:r>
            <a:r>
              <a:rPr lang="en-US" altLang="zh-CN" dirty="0">
                <a:cs typeface="+mn-ea"/>
                <a:sym typeface="+mn-lt"/>
              </a:rPr>
              <a:t>DOC</a:t>
            </a:r>
            <a:r>
              <a:rPr lang="zh-CN" altLang="en-US" dirty="0">
                <a:cs typeface="+mn-ea"/>
                <a:sym typeface="+mn-lt"/>
              </a:rPr>
              <a:t>等）、大小、</a:t>
            </a:r>
            <a:r>
              <a:rPr lang="en-US" altLang="zh-CN" dirty="0">
                <a:cs typeface="+mn-ea"/>
                <a:sym typeface="+mn-lt"/>
              </a:rPr>
              <a:t>PE</a:t>
            </a:r>
            <a:r>
              <a:rPr lang="zh-CN" altLang="en-US" dirty="0">
                <a:cs typeface="+mn-ea"/>
                <a:sym typeface="+mn-lt"/>
              </a:rPr>
              <a:t>头信息、导入导出函数、内部字符串、是否运行时解压缩、注册信息、调试信息、数字证书等多种信息；</a:t>
            </a:r>
            <a:endParaRPr lang="en-US" altLang="zh-CN" dirty="0">
              <a:cs typeface="+mn-ea"/>
              <a:sym typeface="+mn-lt"/>
            </a:endParaRPr>
          </a:p>
          <a:p>
            <a:pPr lvl="2"/>
            <a:r>
              <a:rPr lang="zh-CN" altLang="en-US" dirty="0">
                <a:cs typeface="+mn-ea"/>
                <a:sym typeface="+mn-lt"/>
              </a:rPr>
              <a:t>分析</a:t>
            </a:r>
            <a:r>
              <a:rPr lang="zh-CN" altLang="en-US" dirty="0">
                <a:solidFill>
                  <a:srgbClr val="FC0A0A"/>
                </a:solidFill>
                <a:cs typeface="+mn-ea"/>
                <a:sym typeface="+mn-lt"/>
              </a:rPr>
              <a:t>文件的内部信息</a:t>
            </a:r>
            <a:r>
              <a:rPr lang="zh-CN" altLang="en-US" dirty="0">
                <a:cs typeface="+mn-ea"/>
                <a:sym typeface="+mn-lt"/>
              </a:rPr>
              <a:t>，包括函数调用关系、工作流程原理、关键代码逻辑等信息；</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）逆向工程概述</a:t>
            </a:r>
          </a:p>
        </p:txBody>
      </p:sp>
    </p:spTree>
    <p:extLst>
      <p:ext uri="{BB962C8B-B14F-4D97-AF65-F5344CB8AC3E}">
        <p14:creationId xmlns:p14="http://schemas.microsoft.com/office/powerpoint/2010/main" val="284168025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5465812" cy="4752528"/>
          </a:xfrm>
        </p:spPr>
        <p:txBody>
          <a:bodyPr>
            <a:normAutofit fontScale="92500" lnSpcReduction="10000"/>
          </a:bodyPr>
          <a:lstStyle/>
          <a:p>
            <a:r>
              <a:rPr lang="zh-CN" altLang="en-US" dirty="0">
                <a:cs typeface="+mn-ea"/>
                <a:sym typeface="+mn-lt"/>
              </a:rPr>
              <a:t>静态分析</a:t>
            </a:r>
            <a:endParaRPr lang="en-US" altLang="zh-CN" dirty="0">
              <a:cs typeface="+mn-ea"/>
              <a:sym typeface="+mn-lt"/>
            </a:endParaRPr>
          </a:p>
          <a:p>
            <a:pPr lvl="1"/>
            <a:r>
              <a:rPr lang="zh-CN" altLang="en-US" dirty="0">
                <a:cs typeface="+mn-ea"/>
                <a:sym typeface="+mn-lt"/>
              </a:rPr>
              <a:t>静态分析所得的软件特征称为静态特征</a:t>
            </a:r>
            <a:endParaRPr lang="en-US" altLang="zh-CN" dirty="0">
              <a:cs typeface="+mn-ea"/>
              <a:sym typeface="+mn-lt"/>
            </a:endParaRPr>
          </a:p>
          <a:p>
            <a:pPr lvl="1"/>
            <a:r>
              <a:rPr lang="zh-CN" altLang="en-US" dirty="0">
                <a:highlight>
                  <a:srgbClr val="FFFF00"/>
                </a:highlight>
                <a:cs typeface="+mn-ea"/>
                <a:sym typeface="+mn-lt"/>
              </a:rPr>
              <a:t>通过静态特征能够推测软件的功能行为</a:t>
            </a:r>
            <a:r>
              <a:rPr lang="zh-CN" altLang="en-US" dirty="0">
                <a:cs typeface="+mn-ea"/>
                <a:sym typeface="+mn-lt"/>
              </a:rPr>
              <a:t>，以及软件运行在系统中留下的痕迹。</a:t>
            </a:r>
            <a:endParaRPr lang="en-US" altLang="zh-CN" dirty="0">
              <a:cs typeface="+mn-ea"/>
              <a:sym typeface="+mn-lt"/>
            </a:endParaRPr>
          </a:p>
          <a:p>
            <a:pPr lvl="1"/>
            <a:r>
              <a:rPr lang="en-US" altLang="zh-CN" dirty="0">
                <a:solidFill>
                  <a:srgbClr val="FC0A0A"/>
                </a:solidFill>
                <a:cs typeface="+mn-ea"/>
                <a:sym typeface="+mn-lt"/>
              </a:rPr>
              <a:t>IDA Pro</a:t>
            </a:r>
            <a:r>
              <a:rPr lang="zh-CN" altLang="en-US" dirty="0">
                <a:cs typeface="+mn-ea"/>
                <a:sym typeface="+mn-lt"/>
              </a:rPr>
              <a:t>是最常用的软件静态分析工具</a:t>
            </a:r>
            <a:endParaRPr lang="en-US" altLang="zh-CN" dirty="0">
              <a:cs typeface="+mn-ea"/>
              <a:sym typeface="+mn-lt"/>
            </a:endParaRPr>
          </a:p>
          <a:p>
            <a:pPr lvl="1"/>
            <a:r>
              <a:rPr lang="zh-CN" altLang="en-US" dirty="0">
                <a:cs typeface="+mn-ea"/>
                <a:sym typeface="+mn-lt"/>
              </a:rPr>
              <a:t>除此之外，还应该学会使用如</a:t>
            </a:r>
            <a:r>
              <a:rPr lang="en-US" altLang="zh-CN" dirty="0">
                <a:cs typeface="+mn-ea"/>
                <a:sym typeface="+mn-lt"/>
              </a:rPr>
              <a:t>010Editor</a:t>
            </a:r>
            <a:r>
              <a:rPr lang="zh-CN" altLang="en-US" dirty="0">
                <a:cs typeface="+mn-ea"/>
                <a:sym typeface="+mn-lt"/>
              </a:rPr>
              <a:t>、</a:t>
            </a:r>
            <a:r>
              <a:rPr lang="en-US" altLang="zh-CN" dirty="0" err="1">
                <a:cs typeface="+mn-ea"/>
                <a:sym typeface="+mn-lt"/>
              </a:rPr>
              <a:t>stud_PE</a:t>
            </a:r>
            <a:r>
              <a:rPr lang="zh-CN" altLang="en-US" dirty="0">
                <a:cs typeface="+mn-ea"/>
                <a:sym typeface="+mn-lt"/>
              </a:rPr>
              <a:t>等，用于分析</a:t>
            </a:r>
            <a:r>
              <a:rPr lang="en-US" altLang="zh-CN" dirty="0">
                <a:cs typeface="+mn-ea"/>
                <a:sym typeface="+mn-lt"/>
              </a:rPr>
              <a:t>PE</a:t>
            </a:r>
            <a:r>
              <a:rPr lang="zh-CN" altLang="en-US" dirty="0">
                <a:cs typeface="+mn-ea"/>
                <a:sym typeface="+mn-lt"/>
              </a:rPr>
              <a:t>头信息的工具。</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）逆向工程概述</a:t>
            </a:r>
          </a:p>
        </p:txBody>
      </p:sp>
      <p:pic>
        <p:nvPicPr>
          <p:cNvPr id="2" name="图片 1">
            <a:extLst>
              <a:ext uri="{FF2B5EF4-FFF2-40B4-BE49-F238E27FC236}">
                <a16:creationId xmlns:a16="http://schemas.microsoft.com/office/drawing/2014/main" id="{B42F824A-F123-4DCC-A47A-7E9638482D5E}"/>
              </a:ext>
            </a:extLst>
          </p:cNvPr>
          <p:cNvPicPr>
            <a:picLocks noChangeAspect="1"/>
          </p:cNvPicPr>
          <p:nvPr/>
        </p:nvPicPr>
        <p:blipFill rotWithShape="1">
          <a:blip r:embed="rId2"/>
          <a:srcRect r="547"/>
          <a:stretch/>
        </p:blipFill>
        <p:spPr>
          <a:xfrm>
            <a:off x="5996843" y="2274229"/>
            <a:ext cx="3652301" cy="3744416"/>
          </a:xfrm>
          <a:prstGeom prst="rect">
            <a:avLst/>
          </a:prstGeom>
        </p:spPr>
      </p:pic>
    </p:spTree>
    <p:extLst>
      <p:ext uri="{BB962C8B-B14F-4D97-AF65-F5344CB8AC3E}">
        <p14:creationId xmlns:p14="http://schemas.microsoft.com/office/powerpoint/2010/main" val="343785814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normAutofit/>
          </a:bodyPr>
          <a:lstStyle/>
          <a:p>
            <a:r>
              <a:rPr lang="zh-CN" altLang="en-US" dirty="0">
                <a:cs typeface="+mn-ea"/>
                <a:sym typeface="+mn-lt"/>
              </a:rPr>
              <a:t>动态分析</a:t>
            </a:r>
            <a:endParaRPr lang="en-US" altLang="zh-CN" dirty="0">
              <a:cs typeface="+mn-ea"/>
              <a:sym typeface="+mn-lt"/>
            </a:endParaRPr>
          </a:p>
          <a:p>
            <a:pPr lvl="1"/>
            <a:r>
              <a:rPr lang="zh-CN" altLang="en-US" dirty="0">
                <a:cs typeface="+mn-ea"/>
                <a:sym typeface="+mn-lt"/>
              </a:rPr>
              <a:t>在运行软件的情况下对软件的</a:t>
            </a:r>
            <a:r>
              <a:rPr lang="zh-CN" altLang="en-US" dirty="0">
                <a:solidFill>
                  <a:srgbClr val="3333FF"/>
                </a:solidFill>
                <a:cs typeface="+mn-ea"/>
                <a:sym typeface="+mn-lt"/>
              </a:rPr>
              <a:t>代码流</a:t>
            </a:r>
            <a:r>
              <a:rPr lang="zh-CN" altLang="en-US" dirty="0">
                <a:cs typeface="+mn-ea"/>
                <a:sym typeface="+mn-lt"/>
              </a:rPr>
              <a:t>、</a:t>
            </a:r>
            <a:r>
              <a:rPr lang="zh-CN" altLang="en-US" dirty="0">
                <a:solidFill>
                  <a:srgbClr val="3333FF"/>
                </a:solidFill>
                <a:cs typeface="+mn-ea"/>
                <a:sym typeface="+mn-lt"/>
              </a:rPr>
              <a:t>内存状态</a:t>
            </a:r>
            <a:r>
              <a:rPr lang="zh-CN" altLang="en-US" dirty="0">
                <a:cs typeface="+mn-ea"/>
                <a:sym typeface="+mn-lt"/>
              </a:rPr>
              <a:t>、程序</a:t>
            </a:r>
            <a:r>
              <a:rPr lang="zh-CN" altLang="en-US" dirty="0">
                <a:solidFill>
                  <a:srgbClr val="3333FF"/>
                </a:solidFill>
                <a:cs typeface="+mn-ea"/>
                <a:sym typeface="+mn-lt"/>
              </a:rPr>
              <a:t>内部结构</a:t>
            </a:r>
            <a:r>
              <a:rPr lang="zh-CN" altLang="en-US" dirty="0">
                <a:cs typeface="+mn-ea"/>
                <a:sym typeface="+mn-lt"/>
              </a:rPr>
              <a:t>、程序</a:t>
            </a:r>
            <a:r>
              <a:rPr lang="zh-CN" altLang="en-US" dirty="0">
                <a:solidFill>
                  <a:srgbClr val="3333FF"/>
                </a:solidFill>
                <a:cs typeface="+mn-ea"/>
                <a:sym typeface="+mn-lt"/>
              </a:rPr>
              <a:t>功能原理</a:t>
            </a:r>
            <a:r>
              <a:rPr lang="zh-CN" altLang="en-US" dirty="0">
                <a:cs typeface="+mn-ea"/>
                <a:sym typeface="+mn-lt"/>
              </a:rPr>
              <a:t>、</a:t>
            </a:r>
            <a:r>
              <a:rPr lang="zh-CN" altLang="en-US" dirty="0">
                <a:solidFill>
                  <a:srgbClr val="3333FF"/>
                </a:solidFill>
                <a:cs typeface="+mn-ea"/>
                <a:sym typeface="+mn-lt"/>
              </a:rPr>
              <a:t>系统行为</a:t>
            </a:r>
            <a:r>
              <a:rPr lang="zh-CN" altLang="en-US" dirty="0">
                <a:cs typeface="+mn-ea"/>
                <a:sym typeface="+mn-lt"/>
              </a:rPr>
              <a:t>等特征进行分析</a:t>
            </a:r>
            <a:endParaRPr lang="en-US" altLang="zh-CN" dirty="0">
              <a:cs typeface="+mn-ea"/>
              <a:sym typeface="+mn-lt"/>
            </a:endParaRPr>
          </a:p>
          <a:p>
            <a:pPr lvl="1"/>
            <a:r>
              <a:rPr lang="zh-CN" altLang="en-US" dirty="0">
                <a:cs typeface="+mn-ea"/>
                <a:sym typeface="+mn-lt"/>
              </a:rPr>
              <a:t>由于程序往往有多个分支，一次运行不能触发所有功能，因此动态分析中往往会多次运行程序</a:t>
            </a:r>
            <a:endParaRPr lang="en-US" altLang="zh-CN" dirty="0">
              <a:cs typeface="+mn-ea"/>
              <a:sym typeface="+mn-lt"/>
            </a:endParaRPr>
          </a:p>
          <a:p>
            <a:pPr lvl="1"/>
            <a:r>
              <a:rPr lang="zh-CN" altLang="en-US" dirty="0">
                <a:cs typeface="+mn-ea"/>
                <a:sym typeface="+mn-lt"/>
              </a:rPr>
              <a:t>与静态分析不同，</a:t>
            </a:r>
            <a:r>
              <a:rPr lang="zh-CN" altLang="en-US" dirty="0">
                <a:solidFill>
                  <a:srgbClr val="FF0000"/>
                </a:solidFill>
                <a:cs typeface="+mn-ea"/>
                <a:sym typeface="+mn-lt"/>
              </a:rPr>
              <a:t>动态分析能够观察到程序的真实功能</a:t>
            </a:r>
            <a:endParaRPr lang="en-US" altLang="zh-CN" dirty="0">
              <a:cs typeface="+mn-ea"/>
              <a:sym typeface="+mn-lt"/>
            </a:endParaRPr>
          </a:p>
          <a:p>
            <a:pPr lvl="1"/>
            <a:r>
              <a:rPr lang="en-US" altLang="zh-CN" dirty="0">
                <a:solidFill>
                  <a:srgbClr val="FF0000"/>
                </a:solidFill>
                <a:cs typeface="+mn-ea"/>
                <a:sym typeface="+mn-lt"/>
              </a:rPr>
              <a:t>x32dbg</a:t>
            </a:r>
            <a:r>
              <a:rPr lang="zh-CN" altLang="en-US" dirty="0">
                <a:cs typeface="+mn-ea"/>
                <a:sym typeface="+mn-lt"/>
              </a:rPr>
              <a:t>、</a:t>
            </a:r>
            <a:r>
              <a:rPr lang="en-US" altLang="zh-CN" dirty="0" err="1">
                <a:cs typeface="+mn-ea"/>
                <a:sym typeface="+mn-lt"/>
              </a:rPr>
              <a:t>Ollydbg</a:t>
            </a:r>
            <a:r>
              <a:rPr lang="zh-CN" altLang="en-US" dirty="0">
                <a:cs typeface="+mn-ea"/>
                <a:sym typeface="+mn-lt"/>
              </a:rPr>
              <a:t>、</a:t>
            </a:r>
            <a:r>
              <a:rPr lang="en-US" altLang="zh-CN" dirty="0" err="1">
                <a:solidFill>
                  <a:schemeClr val="bg1">
                    <a:lumMod val="50000"/>
                  </a:schemeClr>
                </a:solidFill>
                <a:cs typeface="+mn-ea"/>
                <a:sym typeface="+mn-lt"/>
              </a:rPr>
              <a:t>WinDbg</a:t>
            </a:r>
            <a:r>
              <a:rPr lang="zh-CN" altLang="en-US" dirty="0">
                <a:cs typeface="+mn-ea"/>
                <a:sym typeface="+mn-lt"/>
              </a:rPr>
              <a:t>等常见动态分析工具</a:t>
            </a:r>
            <a:endParaRPr lang="en-US" altLang="zh-CN" dirty="0">
              <a:cs typeface="+mn-ea"/>
              <a:sym typeface="+mn-lt"/>
            </a:endParaRPr>
          </a:p>
          <a:p>
            <a:pPr lvl="1"/>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）逆向工程概述</a:t>
            </a:r>
          </a:p>
        </p:txBody>
      </p:sp>
      <p:sp>
        <p:nvSpPr>
          <p:cNvPr id="6" name="文本框 5">
            <a:extLst>
              <a:ext uri="{FF2B5EF4-FFF2-40B4-BE49-F238E27FC236}">
                <a16:creationId xmlns:a16="http://schemas.microsoft.com/office/drawing/2014/main" id="{9DB15AF1-99CB-4390-A005-F2B2C6D08CD3}"/>
              </a:ext>
            </a:extLst>
          </p:cNvPr>
          <p:cNvSpPr txBox="1"/>
          <p:nvPr/>
        </p:nvSpPr>
        <p:spPr>
          <a:xfrm>
            <a:off x="1208584" y="6260342"/>
            <a:ext cx="5020732" cy="369332"/>
          </a:xfrm>
          <a:prstGeom prst="rect">
            <a:avLst/>
          </a:prstGeom>
          <a:noFill/>
        </p:spPr>
        <p:txBody>
          <a:bodyPr wrap="square">
            <a:spAutoFit/>
          </a:bodyPr>
          <a:lstStyle/>
          <a:p>
            <a:r>
              <a:rPr lang="en-US" altLang="zh-CN" dirty="0">
                <a:solidFill>
                  <a:schemeClr val="bg1">
                    <a:lumMod val="50000"/>
                  </a:schemeClr>
                </a:solidFill>
                <a:cs typeface="+mn-ea"/>
                <a:sym typeface="+mn-lt"/>
              </a:rPr>
              <a:t>x32dbg </a:t>
            </a:r>
            <a:r>
              <a:rPr lang="zh-CN" altLang="en-US" dirty="0">
                <a:solidFill>
                  <a:schemeClr val="bg1">
                    <a:lumMod val="50000"/>
                  </a:schemeClr>
                </a:solidFill>
                <a:cs typeface="+mn-ea"/>
                <a:sym typeface="+mn-lt"/>
              </a:rPr>
              <a:t>开源软件主页 https://x64dbg.com/</a:t>
            </a:r>
          </a:p>
        </p:txBody>
      </p:sp>
    </p:spTree>
    <p:extLst>
      <p:ext uri="{BB962C8B-B14F-4D97-AF65-F5344CB8AC3E}">
        <p14:creationId xmlns:p14="http://schemas.microsoft.com/office/powerpoint/2010/main" val="400131359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9138220" cy="4752528"/>
          </a:xfrm>
        </p:spPr>
        <p:txBody>
          <a:bodyPr/>
          <a:lstStyle/>
          <a:p>
            <a:r>
              <a:rPr lang="zh-CN" altLang="en-US" dirty="0">
                <a:cs typeface="+mn-ea"/>
                <a:sym typeface="+mn-lt"/>
              </a:rPr>
              <a:t>动态分析</a:t>
            </a:r>
            <a:endParaRPr lang="en-US" altLang="zh-CN" dirty="0">
              <a:cs typeface="+mn-ea"/>
              <a:sym typeface="+mn-lt"/>
            </a:endParaRPr>
          </a:p>
          <a:p>
            <a:pPr lvl="1"/>
            <a:r>
              <a:rPr lang="zh-CN" altLang="en-US" dirty="0">
                <a:cs typeface="+mn-ea"/>
                <a:sym typeface="+mn-lt"/>
              </a:rPr>
              <a:t>恶意程序的运行有时会给分析机器和网络带来危险，因此往往需搭建</a:t>
            </a:r>
            <a:r>
              <a:rPr lang="zh-CN" altLang="en-US" dirty="0">
                <a:solidFill>
                  <a:srgbClr val="3333FF"/>
                </a:solidFill>
                <a:cs typeface="+mn-ea"/>
                <a:sym typeface="+mn-lt"/>
              </a:rPr>
              <a:t>虚拟机</a:t>
            </a:r>
            <a:r>
              <a:rPr lang="zh-CN" altLang="en-US" dirty="0">
                <a:cs typeface="+mn-ea"/>
                <a:sym typeface="+mn-lt"/>
              </a:rPr>
              <a:t>或</a:t>
            </a:r>
            <a:r>
              <a:rPr lang="zh-CN" altLang="en-US" dirty="0">
                <a:solidFill>
                  <a:srgbClr val="3333FF"/>
                </a:solidFill>
                <a:cs typeface="+mn-ea"/>
                <a:sym typeface="+mn-lt"/>
              </a:rPr>
              <a:t>沙箱</a:t>
            </a:r>
            <a:r>
              <a:rPr lang="zh-CN" altLang="en-US" dirty="0">
                <a:cs typeface="+mn-ea"/>
                <a:sym typeface="+mn-lt"/>
              </a:rPr>
              <a:t>进行动态分析</a:t>
            </a:r>
            <a:endParaRPr lang="en-US" altLang="zh-CN" dirty="0">
              <a:cs typeface="+mn-ea"/>
              <a:sym typeface="+mn-lt"/>
            </a:endParaRPr>
          </a:p>
          <a:p>
            <a:pPr lvl="2"/>
            <a:r>
              <a:rPr lang="en-US" altLang="zh-CN" dirty="0">
                <a:cs typeface="+mn-ea"/>
                <a:sym typeface="+mn-lt"/>
              </a:rPr>
              <a:t>Norman</a:t>
            </a:r>
            <a:r>
              <a:rPr lang="zh-CN" altLang="en-US" dirty="0">
                <a:cs typeface="+mn-ea"/>
                <a:sym typeface="+mn-lt"/>
              </a:rPr>
              <a:t>沙箱、</a:t>
            </a:r>
            <a:r>
              <a:rPr lang="en-US" altLang="zh-CN" dirty="0">
                <a:cs typeface="+mn-ea"/>
                <a:sym typeface="+mn-lt"/>
              </a:rPr>
              <a:t>GFI</a:t>
            </a:r>
            <a:r>
              <a:rPr lang="zh-CN" altLang="en-US" dirty="0">
                <a:cs typeface="+mn-ea"/>
                <a:sym typeface="+mn-lt"/>
              </a:rPr>
              <a:t>沙箱、</a:t>
            </a:r>
            <a:r>
              <a:rPr lang="en-US" altLang="zh-CN" dirty="0" err="1">
                <a:cs typeface="+mn-ea"/>
                <a:sym typeface="+mn-lt"/>
              </a:rPr>
              <a:t>Comodo</a:t>
            </a:r>
            <a:r>
              <a:rPr lang="zh-CN" altLang="en-US" dirty="0">
                <a:cs typeface="+mn-ea"/>
                <a:sym typeface="+mn-lt"/>
              </a:rPr>
              <a:t>沙箱是常见的沙箱工具</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）逆向工程概述</a:t>
            </a:r>
          </a:p>
        </p:txBody>
      </p:sp>
      <p:pic>
        <p:nvPicPr>
          <p:cNvPr id="1026" name="Picture 2" descr="VMware releases temporary mitigations for Meltdown and Spectre  flawsSecurity Affairs">
            <a:extLst>
              <a:ext uri="{FF2B5EF4-FFF2-40B4-BE49-F238E27FC236}">
                <a16:creationId xmlns:a16="http://schemas.microsoft.com/office/drawing/2014/main" id="{57C152E1-88E9-4170-BF23-F058D5B9C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769" y="4063255"/>
            <a:ext cx="3240360" cy="24876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VirtualBox Inaccessible File Not Found Problem Solution">
            <a:extLst>
              <a:ext uri="{FF2B5EF4-FFF2-40B4-BE49-F238E27FC236}">
                <a16:creationId xmlns:a16="http://schemas.microsoft.com/office/drawing/2014/main" id="{F6D0147B-DFF6-4B48-AC4F-96E30641D7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91" t="16915" r="16926" b="16915"/>
          <a:stretch/>
        </p:blipFill>
        <p:spPr bwMode="auto">
          <a:xfrm>
            <a:off x="5021621" y="4063255"/>
            <a:ext cx="4392488" cy="24068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075018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9210228" cy="4752528"/>
          </a:xfrm>
        </p:spPr>
        <p:txBody>
          <a:bodyPr/>
          <a:lstStyle/>
          <a:p>
            <a:r>
              <a:rPr lang="zh-CN" altLang="en-US" dirty="0">
                <a:cs typeface="+mn-ea"/>
                <a:sym typeface="+mn-lt"/>
              </a:rPr>
              <a:t>动静结合分析</a:t>
            </a:r>
            <a:endParaRPr lang="en-US" altLang="zh-CN" dirty="0">
              <a:cs typeface="+mn-ea"/>
              <a:sym typeface="+mn-lt"/>
            </a:endParaRPr>
          </a:p>
          <a:p>
            <a:pPr lvl="1"/>
            <a:r>
              <a:rPr lang="zh-CN" altLang="en-US" dirty="0">
                <a:cs typeface="+mn-ea"/>
                <a:sym typeface="+mn-lt"/>
              </a:rPr>
              <a:t>一般情况下，逆向分析要同时使用静态分析方法和动态分析方法，也就是</a:t>
            </a:r>
            <a:r>
              <a:rPr lang="zh-CN" altLang="en-US" dirty="0">
                <a:solidFill>
                  <a:srgbClr val="FC0A0A"/>
                </a:solidFill>
                <a:cs typeface="+mn-ea"/>
                <a:sym typeface="+mn-lt"/>
              </a:rPr>
              <a:t>“动静结合”</a:t>
            </a:r>
            <a:r>
              <a:rPr lang="en-US" altLang="zh-CN" dirty="0">
                <a:cs typeface="+mn-ea"/>
                <a:sym typeface="+mn-lt"/>
              </a:rPr>
              <a:t>:</a:t>
            </a:r>
          </a:p>
          <a:p>
            <a:pPr lvl="2"/>
            <a:r>
              <a:rPr lang="zh-CN" altLang="en-US" u="sng" dirty="0">
                <a:solidFill>
                  <a:srgbClr val="3333FF"/>
                </a:solidFill>
                <a:cs typeface="+mn-ea"/>
                <a:sym typeface="+mn-lt"/>
              </a:rPr>
              <a:t>首先</a:t>
            </a:r>
            <a:r>
              <a:rPr lang="zh-CN" altLang="en-US" u="sng" dirty="0">
                <a:cs typeface="+mn-ea"/>
                <a:sym typeface="+mn-lt"/>
              </a:rPr>
              <a:t> </a:t>
            </a:r>
            <a:r>
              <a:rPr lang="zh-CN" altLang="en-US" dirty="0">
                <a:cs typeface="+mn-ea"/>
                <a:sym typeface="+mn-lt"/>
              </a:rPr>
              <a:t>使用静态分析收集软件的相关信息</a:t>
            </a:r>
            <a:endParaRPr lang="en-US" altLang="zh-CN" dirty="0">
              <a:cs typeface="+mn-ea"/>
              <a:sym typeface="+mn-lt"/>
            </a:endParaRPr>
          </a:p>
          <a:p>
            <a:pPr lvl="2"/>
            <a:r>
              <a:rPr lang="zh-CN" altLang="en-US" u="sng" dirty="0">
                <a:solidFill>
                  <a:srgbClr val="3333FF"/>
                </a:solidFill>
                <a:cs typeface="+mn-ea"/>
                <a:sym typeface="+mn-lt"/>
              </a:rPr>
              <a:t>然后</a:t>
            </a:r>
            <a:r>
              <a:rPr lang="zh-CN" altLang="en-US" u="sng" dirty="0">
                <a:cs typeface="+mn-ea"/>
                <a:sym typeface="+mn-lt"/>
              </a:rPr>
              <a:t> </a:t>
            </a:r>
            <a:r>
              <a:rPr lang="zh-CN" altLang="en-US" dirty="0">
                <a:cs typeface="+mn-ea"/>
                <a:sym typeface="+mn-lt"/>
              </a:rPr>
              <a:t>通过这些信息推测软件的功能、结构和机制</a:t>
            </a:r>
            <a:endParaRPr lang="en-US" altLang="zh-CN" dirty="0">
              <a:cs typeface="+mn-ea"/>
              <a:sym typeface="+mn-lt"/>
            </a:endParaRPr>
          </a:p>
          <a:p>
            <a:pPr lvl="2"/>
            <a:r>
              <a:rPr lang="zh-CN" altLang="en-US" u="sng" dirty="0">
                <a:solidFill>
                  <a:srgbClr val="3333FF"/>
                </a:solidFill>
                <a:cs typeface="+mn-ea"/>
                <a:sym typeface="+mn-lt"/>
              </a:rPr>
              <a:t>最后</a:t>
            </a:r>
            <a:r>
              <a:rPr lang="zh-CN" altLang="en-US" u="sng" dirty="0">
                <a:cs typeface="+mn-ea"/>
                <a:sym typeface="+mn-lt"/>
              </a:rPr>
              <a:t> </a:t>
            </a:r>
            <a:r>
              <a:rPr lang="zh-CN" altLang="en-US" dirty="0">
                <a:cs typeface="+mn-ea"/>
                <a:sym typeface="+mn-lt"/>
              </a:rPr>
              <a:t>再进行动态分析。</a:t>
            </a:r>
            <a:endParaRPr lang="en-US" altLang="zh-CN" dirty="0">
              <a:cs typeface="+mn-ea"/>
              <a:sym typeface="+mn-lt"/>
            </a:endParaRPr>
          </a:p>
          <a:p>
            <a:pPr lvl="2"/>
            <a:endParaRPr lang="en-US" altLang="zh-CN" dirty="0">
              <a:cs typeface="+mn-ea"/>
              <a:sym typeface="+mn-lt"/>
            </a:endParaRPr>
          </a:p>
          <a:p>
            <a:pPr lvl="1"/>
            <a:r>
              <a:rPr lang="zh-CN" altLang="en-US" dirty="0">
                <a:solidFill>
                  <a:srgbClr val="FC0A0A"/>
                </a:solidFill>
                <a:highlight>
                  <a:srgbClr val="FFFF00"/>
                </a:highlight>
                <a:cs typeface="+mn-ea"/>
                <a:sym typeface="+mn-lt"/>
              </a:rPr>
              <a:t>“动静结合”</a:t>
            </a:r>
            <a:r>
              <a:rPr lang="zh-CN" altLang="en-US" dirty="0">
                <a:highlight>
                  <a:srgbClr val="FFFF00"/>
                </a:highlight>
                <a:cs typeface="+mn-ea"/>
                <a:sym typeface="+mn-lt"/>
              </a:rPr>
              <a:t>分析方法能够有效提高程序分析的效率</a:t>
            </a:r>
            <a:r>
              <a:rPr lang="zh-CN" altLang="en-US"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）逆向工程概述</a:t>
            </a:r>
          </a:p>
        </p:txBody>
      </p:sp>
    </p:spTree>
    <p:extLst>
      <p:ext uri="{BB962C8B-B14F-4D97-AF65-F5344CB8AC3E}">
        <p14:creationId xmlns:p14="http://schemas.microsoft.com/office/powerpoint/2010/main" val="404794689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Aft>
                <a:spcPts val="0"/>
              </a:spcAft>
              <a:defRPr/>
            </a:pP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rPr>
              <a:t>课程简介</a:t>
            </a:r>
            <a:endParaRP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endParaRPr>
          </a:p>
        </p:txBody>
      </p:sp>
      <p:sp>
        <p:nvSpPr>
          <p:cNvPr id="3" name="内容占位符 2"/>
          <p:cNvSpPr>
            <a:spLocks noGrp="1"/>
          </p:cNvSpPr>
          <p:nvPr>
            <p:ph idx="1"/>
          </p:nvPr>
        </p:nvSpPr>
        <p:spPr>
          <a:xfrm>
            <a:off x="495300" y="1340768"/>
            <a:ext cx="8915400" cy="4968551"/>
          </a:xfrm>
        </p:spPr>
        <p:txBody>
          <a:bodyPr>
            <a:normAutofit lnSpcReduction="10000"/>
          </a:bodyPr>
          <a:lstStyle/>
          <a:p>
            <a:r>
              <a:rPr lang="zh-CN" altLang="en-US" dirty="0">
                <a:cs typeface="+mn-ea"/>
                <a:sym typeface="+mn-lt"/>
              </a:rPr>
              <a:t>课程定位</a:t>
            </a:r>
            <a:endParaRPr lang="en-US" altLang="zh-CN" dirty="0">
              <a:cs typeface="+mn-ea"/>
              <a:sym typeface="+mn-lt"/>
            </a:endParaRPr>
          </a:p>
          <a:p>
            <a:pPr lvl="1"/>
            <a:r>
              <a:rPr lang="zh-CN" altLang="en-US" dirty="0">
                <a:cs typeface="+mn-ea"/>
                <a:sym typeface="+mn-lt"/>
              </a:rPr>
              <a:t>网络空间安全学科：</a:t>
            </a:r>
            <a:r>
              <a:rPr lang="en-US" altLang="zh-CN" dirty="0">
                <a:cs typeface="+mn-ea"/>
                <a:sym typeface="+mn-lt"/>
              </a:rPr>
              <a:t>2016</a:t>
            </a:r>
            <a:r>
              <a:rPr lang="zh-CN" altLang="en-US" dirty="0">
                <a:cs typeface="+mn-ea"/>
                <a:sym typeface="+mn-lt"/>
              </a:rPr>
              <a:t>年经国务院学位委员会批准成立的</a:t>
            </a:r>
            <a:r>
              <a:rPr lang="zh-CN" altLang="en-US" dirty="0">
                <a:solidFill>
                  <a:srgbClr val="FC0A0A"/>
                </a:solidFill>
                <a:cs typeface="+mn-ea"/>
                <a:sym typeface="+mn-lt"/>
              </a:rPr>
              <a:t>一级学科</a:t>
            </a:r>
            <a:r>
              <a:rPr lang="zh-CN" altLang="en-US" dirty="0">
                <a:cs typeface="+mn-ea"/>
                <a:sym typeface="+mn-lt"/>
              </a:rPr>
              <a:t>，工学，学科代码“</a:t>
            </a:r>
            <a:r>
              <a:rPr lang="en-US" altLang="zh-CN" dirty="0">
                <a:highlight>
                  <a:srgbClr val="FFFF00"/>
                </a:highlight>
                <a:cs typeface="+mn-ea"/>
                <a:sym typeface="+mn-lt"/>
              </a:rPr>
              <a:t>083900</a:t>
            </a:r>
            <a:r>
              <a:rPr lang="zh-CN" altLang="en-US" dirty="0">
                <a:cs typeface="+mn-ea"/>
                <a:sym typeface="+mn-lt"/>
              </a:rPr>
              <a:t>”</a:t>
            </a:r>
            <a:endParaRPr lang="en-US" altLang="zh-CN" dirty="0">
              <a:cs typeface="+mn-ea"/>
              <a:sym typeface="+mn-lt"/>
            </a:endParaRPr>
          </a:p>
          <a:p>
            <a:pPr lvl="1"/>
            <a:r>
              <a:rPr lang="zh-CN" altLang="en-US" dirty="0">
                <a:cs typeface="+mn-ea"/>
                <a:sym typeface="+mn-lt"/>
              </a:rPr>
              <a:t>网络空间安全学科的三个主要的本科专业：</a:t>
            </a:r>
            <a:endParaRPr lang="en-US" altLang="zh-CN" dirty="0">
              <a:cs typeface="+mn-ea"/>
              <a:sym typeface="+mn-lt"/>
            </a:endParaRPr>
          </a:p>
          <a:p>
            <a:pPr lvl="2"/>
            <a:r>
              <a:rPr lang="zh-CN" altLang="en-US" dirty="0">
                <a:solidFill>
                  <a:srgbClr val="3333FF"/>
                </a:solidFill>
                <a:cs typeface="+mn-ea"/>
                <a:sym typeface="+mn-lt"/>
              </a:rPr>
              <a:t>信息安全</a:t>
            </a:r>
            <a:r>
              <a:rPr lang="zh-CN" altLang="en-US" dirty="0">
                <a:cs typeface="+mn-ea"/>
                <a:sym typeface="+mn-lt"/>
              </a:rPr>
              <a:t>、</a:t>
            </a:r>
            <a:r>
              <a:rPr lang="zh-CN" altLang="en-US" dirty="0">
                <a:solidFill>
                  <a:srgbClr val="3333FF"/>
                </a:solidFill>
                <a:cs typeface="+mn-ea"/>
                <a:sym typeface="+mn-lt"/>
              </a:rPr>
              <a:t>网络安全</a:t>
            </a:r>
            <a:r>
              <a:rPr lang="zh-CN" altLang="en-US" dirty="0">
                <a:cs typeface="+mn-ea"/>
                <a:sym typeface="+mn-lt"/>
              </a:rPr>
              <a:t>、</a:t>
            </a:r>
            <a:r>
              <a:rPr lang="zh-CN" altLang="en-US" dirty="0">
                <a:solidFill>
                  <a:srgbClr val="3333FF"/>
                </a:solidFill>
                <a:cs typeface="+mn-ea"/>
                <a:sym typeface="+mn-lt"/>
              </a:rPr>
              <a:t>密码学</a:t>
            </a:r>
            <a:endParaRPr lang="en-US" altLang="zh-CN" dirty="0">
              <a:solidFill>
                <a:srgbClr val="3333FF"/>
              </a:solidFill>
              <a:cs typeface="+mn-ea"/>
              <a:sym typeface="+mn-lt"/>
            </a:endParaRPr>
          </a:p>
          <a:p>
            <a:pPr lvl="1"/>
            <a:r>
              <a:rPr lang="zh-CN" altLang="en-US" dirty="0">
                <a:cs typeface="+mn-ea"/>
                <a:sym typeface="+mn-lt"/>
              </a:rPr>
              <a:t>从通信的角度，网络空间安全可被划分为：</a:t>
            </a:r>
            <a:r>
              <a:rPr lang="zh-CN" altLang="en-US" dirty="0">
                <a:solidFill>
                  <a:srgbClr val="00B050"/>
                </a:solidFill>
                <a:cs typeface="+mn-ea"/>
                <a:sym typeface="+mn-lt"/>
              </a:rPr>
              <a:t>节点安全</a:t>
            </a:r>
            <a:r>
              <a:rPr lang="zh-CN" altLang="en-US" dirty="0">
                <a:cs typeface="+mn-ea"/>
                <a:sym typeface="+mn-lt"/>
              </a:rPr>
              <a:t>（软件</a:t>
            </a:r>
            <a:r>
              <a:rPr lang="en-US" altLang="zh-CN" dirty="0">
                <a:cs typeface="+mn-ea"/>
                <a:sym typeface="+mn-lt"/>
              </a:rPr>
              <a:t>/</a:t>
            </a:r>
            <a:r>
              <a:rPr lang="zh-CN" altLang="en-US" dirty="0">
                <a:cs typeface="+mn-ea"/>
                <a:sym typeface="+mn-lt"/>
              </a:rPr>
              <a:t>硬件安全），</a:t>
            </a:r>
            <a:r>
              <a:rPr lang="zh-CN" altLang="en-US" dirty="0">
                <a:solidFill>
                  <a:schemeClr val="accent6">
                    <a:lumMod val="75000"/>
                  </a:schemeClr>
                </a:solidFill>
                <a:cs typeface="+mn-ea"/>
                <a:sym typeface="+mn-lt"/>
              </a:rPr>
              <a:t>网络防御安全</a:t>
            </a:r>
            <a:r>
              <a:rPr lang="zh-CN" altLang="en-US" dirty="0">
                <a:cs typeface="+mn-ea"/>
                <a:sym typeface="+mn-lt"/>
              </a:rPr>
              <a:t>，</a:t>
            </a:r>
            <a:r>
              <a:rPr lang="zh-CN" altLang="en-US" dirty="0">
                <a:solidFill>
                  <a:srgbClr val="00B050"/>
                </a:solidFill>
                <a:cs typeface="+mn-ea"/>
                <a:sym typeface="+mn-lt"/>
              </a:rPr>
              <a:t>通信安全</a:t>
            </a:r>
            <a:endParaRPr lang="en-US" altLang="zh-CN" dirty="0">
              <a:solidFill>
                <a:srgbClr val="00B050"/>
              </a:solidFill>
              <a:cs typeface="+mn-ea"/>
              <a:sym typeface="+mn-lt"/>
            </a:endParaRPr>
          </a:p>
          <a:p>
            <a:pPr lvl="1"/>
            <a:endParaRPr lang="en-US" altLang="zh-CN" dirty="0">
              <a:solidFill>
                <a:srgbClr val="00B050"/>
              </a:solidFill>
              <a:cs typeface="+mn-ea"/>
              <a:sym typeface="+mn-lt"/>
            </a:endParaRPr>
          </a:p>
          <a:p>
            <a:pPr lvl="1"/>
            <a:r>
              <a:rPr lang="zh-CN" altLang="en-US" dirty="0">
                <a:solidFill>
                  <a:srgbClr val="3333FF"/>
                </a:solidFill>
                <a:cs typeface="+mn-ea"/>
                <a:sym typeface="+mn-lt"/>
              </a:rPr>
              <a:t>本课程主要针对节点安全中的软件安全部分</a:t>
            </a:r>
            <a:endParaRPr lang="en-US" altLang="zh-CN" dirty="0">
              <a:solidFill>
                <a:srgbClr val="3333FF"/>
              </a:solidFill>
              <a:cs typeface="+mn-ea"/>
              <a:sym typeface="+mn-lt"/>
            </a:endParaRPr>
          </a:p>
          <a:p>
            <a:pPr lvl="1"/>
            <a:r>
              <a:rPr lang="zh-CN" altLang="en-US" dirty="0">
                <a:solidFill>
                  <a:srgbClr val="FC0A0A"/>
                </a:solidFill>
                <a:cs typeface="+mn-ea"/>
                <a:sym typeface="+mn-lt"/>
              </a:rPr>
              <a:t>属于网络攻防研究方向、甚至整个网络安全学科的核心内容</a:t>
            </a:r>
            <a:endParaRPr lang="en-US" altLang="zh-CN" dirty="0">
              <a:solidFill>
                <a:srgbClr val="FC0A0A"/>
              </a:solidFill>
              <a:cs typeface="+mn-ea"/>
              <a:sym typeface="+mn-lt"/>
            </a:endParaRP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pic>
        <p:nvPicPr>
          <p:cNvPr id="2050" name="Picture 2" descr="image">
            <a:extLst>
              <a:ext uri="{FF2B5EF4-FFF2-40B4-BE49-F238E27FC236}">
                <a16:creationId xmlns:a16="http://schemas.microsoft.com/office/drawing/2014/main" id="{A7692383-9583-41A3-8BA7-54FBFF3D7B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468" y="1052736"/>
            <a:ext cx="8424936" cy="3516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613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p:cTn id="13" dur="500" fill="hold"/>
                                        <p:tgtEl>
                                          <p:spTgt spid="2050"/>
                                        </p:tgtEl>
                                        <p:attrNameLst>
                                          <p:attrName>ppt_w</p:attrName>
                                        </p:attrNameLst>
                                      </p:cBhvr>
                                      <p:tavLst>
                                        <p:tav tm="0">
                                          <p:val>
                                            <p:fltVal val="0"/>
                                          </p:val>
                                        </p:tav>
                                        <p:tav tm="100000">
                                          <p:val>
                                            <p:strVal val="#ppt_w"/>
                                          </p:val>
                                        </p:tav>
                                      </p:tavLst>
                                    </p:anim>
                                    <p:anim calcmode="lin" valueType="num">
                                      <p:cBhvr>
                                        <p:cTn id="14" dur="500" fill="hold"/>
                                        <p:tgtEl>
                                          <p:spTgt spid="2050"/>
                                        </p:tgtEl>
                                        <p:attrNameLst>
                                          <p:attrName>ppt_h</p:attrName>
                                        </p:attrNameLst>
                                      </p:cBhvr>
                                      <p:tavLst>
                                        <p:tav tm="0">
                                          <p:val>
                                            <p:fltVal val="0"/>
                                          </p:val>
                                        </p:tav>
                                        <p:tav tm="100000">
                                          <p:val>
                                            <p:strVal val="#ppt_h"/>
                                          </p:val>
                                        </p:tav>
                                      </p:tavLst>
                                    </p:anim>
                                    <p:animEffect transition="in" filter="fade">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1000"/>
                                        <p:tgtEl>
                                          <p:spTgt spid="3">
                                            <p:txEl>
                                              <p:pRg st="6" end="6"/>
                                            </p:txEl>
                                          </p:spTgt>
                                        </p:tgtEl>
                                      </p:cBhvr>
                                    </p:animEffect>
                                    <p:anim calcmode="lin" valueType="num">
                                      <p:cBhvr>
                                        <p:cTn id="2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1000"/>
                                        <p:tgtEl>
                                          <p:spTgt spid="3">
                                            <p:txEl>
                                              <p:pRg st="7" end="7"/>
                                            </p:txEl>
                                          </p:spTgt>
                                        </p:tgtEl>
                                      </p:cBhvr>
                                    </p:animEffect>
                                    <p:anim calcmode="lin" valueType="num">
                                      <p:cBhvr>
                                        <p:cTn id="2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p:txBody>
          <a:bodyPr/>
          <a:lstStyle/>
          <a:p>
            <a:r>
              <a:rPr lang="en-US" altLang="zh-CN" dirty="0">
                <a:cs typeface="+mn-ea"/>
                <a:sym typeface="+mn-lt"/>
              </a:rPr>
              <a:t>1.</a:t>
            </a:r>
            <a:r>
              <a:rPr lang="zh-CN" altLang="en-US" dirty="0">
                <a:cs typeface="+mn-ea"/>
                <a:sym typeface="+mn-lt"/>
              </a:rPr>
              <a:t>逆向工程概述</a:t>
            </a:r>
            <a:endParaRPr lang="en-US" altLang="zh-CN" dirty="0">
              <a:cs typeface="+mn-ea"/>
              <a:sym typeface="+mn-lt"/>
            </a:endParaRPr>
          </a:p>
          <a:p>
            <a:r>
              <a:rPr lang="en-US" altLang="zh-CN" dirty="0">
                <a:solidFill>
                  <a:srgbClr val="FF0000"/>
                </a:solidFill>
                <a:cs typeface="+mn-ea"/>
                <a:sym typeface="+mn-lt"/>
              </a:rPr>
              <a:t>2.</a:t>
            </a:r>
            <a:r>
              <a:rPr lang="zh-CN" altLang="en-US" dirty="0">
                <a:solidFill>
                  <a:srgbClr val="FF0000"/>
                </a:solidFill>
                <a:cs typeface="+mn-ea"/>
                <a:sym typeface="+mn-lt"/>
              </a:rPr>
              <a:t>常用工具简介</a:t>
            </a:r>
          </a:p>
        </p:txBody>
      </p:sp>
    </p:spTree>
    <p:extLst>
      <p:ext uri="{BB962C8B-B14F-4D97-AF65-F5344CB8AC3E}">
        <p14:creationId xmlns:p14="http://schemas.microsoft.com/office/powerpoint/2010/main" val="407979013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工欲善其事，必先利其器</a:t>
            </a:r>
            <a:endParaRPr lang="en-US" altLang="zh-CN" dirty="0">
              <a:cs typeface="+mn-ea"/>
              <a:sym typeface="+mn-lt"/>
            </a:endParaRPr>
          </a:p>
          <a:p>
            <a:pPr lvl="1"/>
            <a:r>
              <a:rPr lang="zh-CN" altLang="en-US" dirty="0">
                <a:cs typeface="+mn-ea"/>
                <a:sym typeface="+mn-lt"/>
              </a:rPr>
              <a:t>在学习逆向分析的过程中，工具是必不可少的。</a:t>
            </a:r>
            <a:endParaRPr lang="en-US" altLang="zh-CN" dirty="0">
              <a:cs typeface="+mn-ea"/>
              <a:sym typeface="+mn-lt"/>
            </a:endParaRPr>
          </a:p>
          <a:p>
            <a:pPr lvl="1"/>
            <a:r>
              <a:rPr lang="zh-CN" altLang="en-US" dirty="0">
                <a:cs typeface="+mn-ea"/>
                <a:sym typeface="+mn-lt"/>
              </a:rPr>
              <a:t>熟练掌握一些逆向分析工具，往往能在以后的实际运用中起到很好的效果。</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pic>
        <p:nvPicPr>
          <p:cNvPr id="6" name="Picture 4" descr="idapro - Channel statistics idapro. Telegram Analytics">
            <a:extLst>
              <a:ext uri="{FF2B5EF4-FFF2-40B4-BE49-F238E27FC236}">
                <a16:creationId xmlns:a16="http://schemas.microsoft.com/office/drawing/2014/main" id="{6A7451EA-44A7-4897-9AE0-636A8ADFA1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6863" y="4038363"/>
            <a:ext cx="1971139" cy="197113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grpSp>
        <p:nvGrpSpPr>
          <p:cNvPr id="7" name="组合 6">
            <a:extLst>
              <a:ext uri="{FF2B5EF4-FFF2-40B4-BE49-F238E27FC236}">
                <a16:creationId xmlns:a16="http://schemas.microsoft.com/office/drawing/2014/main" id="{B6CDEEC9-884B-465C-970E-674E5FDDB81C}"/>
              </a:ext>
            </a:extLst>
          </p:cNvPr>
          <p:cNvGrpSpPr/>
          <p:nvPr/>
        </p:nvGrpSpPr>
        <p:grpSpPr>
          <a:xfrm>
            <a:off x="6033120" y="4077072"/>
            <a:ext cx="1808329" cy="2261865"/>
            <a:chOff x="5820483" y="3045251"/>
            <a:chExt cx="1808329" cy="2261865"/>
          </a:xfrm>
        </p:grpSpPr>
        <p:pic>
          <p:nvPicPr>
            <p:cNvPr id="8" name="Picture 8" descr="x64dbg: An open-source x64/x32 debugger for windows. Official mirror for  China.">
              <a:extLst>
                <a:ext uri="{FF2B5EF4-FFF2-40B4-BE49-F238E27FC236}">
                  <a16:creationId xmlns:a16="http://schemas.microsoft.com/office/drawing/2014/main" id="{6701C569-63DA-4197-A7F9-17EF06543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0483" y="3045251"/>
              <a:ext cx="1808329" cy="180832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9" name="文本框 8">
              <a:extLst>
                <a:ext uri="{FF2B5EF4-FFF2-40B4-BE49-F238E27FC236}">
                  <a16:creationId xmlns:a16="http://schemas.microsoft.com/office/drawing/2014/main" id="{FB569771-2170-4765-BF60-156333F542B5}"/>
                </a:ext>
              </a:extLst>
            </p:cNvPr>
            <p:cNvSpPr txBox="1"/>
            <p:nvPr/>
          </p:nvSpPr>
          <p:spPr>
            <a:xfrm>
              <a:off x="6180523" y="4845451"/>
              <a:ext cx="1196161" cy="461665"/>
            </a:xfrm>
            <a:prstGeom prst="rect">
              <a:avLst/>
            </a:prstGeom>
            <a:noFill/>
          </p:spPr>
          <p:txBody>
            <a:bodyPr wrap="none" rtlCol="0">
              <a:spAutoFit/>
            </a:bodyPr>
            <a:lstStyle/>
            <a:p>
              <a:r>
                <a:rPr lang="en-US" altLang="zh-CN" sz="2400" dirty="0">
                  <a:solidFill>
                    <a:srgbClr val="FF0000"/>
                  </a:solidFill>
                  <a:cs typeface="+mn-ea"/>
                  <a:sym typeface="+mn-lt"/>
                </a:rPr>
                <a:t>x32dbg</a:t>
              </a:r>
              <a:endParaRPr lang="zh-CN" altLang="en-US" sz="2400" dirty="0">
                <a:solidFill>
                  <a:srgbClr val="FF0000"/>
                </a:solidFill>
                <a:cs typeface="+mn-ea"/>
                <a:sym typeface="+mn-lt"/>
              </a:endParaRPr>
            </a:p>
          </p:txBody>
        </p:sp>
      </p:grpSp>
    </p:spTree>
    <p:extLst>
      <p:ext uri="{BB962C8B-B14F-4D97-AF65-F5344CB8AC3E}">
        <p14:creationId xmlns:p14="http://schemas.microsoft.com/office/powerpoint/2010/main" val="33209573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en-US" altLang="zh-CN" dirty="0">
                <a:solidFill>
                  <a:srgbClr val="FF0000"/>
                </a:solidFill>
                <a:cs typeface="+mn-ea"/>
                <a:sym typeface="+mn-lt"/>
              </a:rPr>
              <a:t>IDA Pro</a:t>
            </a:r>
          </a:p>
          <a:p>
            <a:r>
              <a:rPr lang="en-US" altLang="zh-CN" dirty="0">
                <a:cs typeface="+mn-ea"/>
                <a:sym typeface="+mn-lt"/>
              </a:rPr>
              <a:t>x32dbg</a:t>
            </a:r>
          </a:p>
          <a:p>
            <a:r>
              <a:rPr lang="en-US" altLang="zh-CN" dirty="0" err="1">
                <a:cs typeface="+mn-ea"/>
                <a:sym typeface="+mn-lt"/>
              </a:rPr>
              <a:t>WinDbg</a:t>
            </a:r>
            <a:endParaRPr lang="en-US" altLang="zh-CN" dirty="0">
              <a:cs typeface="+mn-ea"/>
              <a:sym typeface="+mn-lt"/>
            </a:endParaRPr>
          </a:p>
          <a:p>
            <a:r>
              <a:rPr lang="en-US" altLang="zh-CN" dirty="0">
                <a:cs typeface="+mn-ea"/>
                <a:sym typeface="+mn-lt"/>
              </a:rPr>
              <a:t>GDB</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356507767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en-US" altLang="zh-CN" dirty="0">
                <a:cs typeface="+mn-ea"/>
                <a:sym typeface="+mn-lt"/>
              </a:rPr>
              <a:t>IDA Pro</a:t>
            </a:r>
            <a:r>
              <a:rPr lang="zh-CN" altLang="en-US" dirty="0">
                <a:cs typeface="+mn-ea"/>
                <a:sym typeface="+mn-lt"/>
              </a:rPr>
              <a:t>（</a:t>
            </a:r>
            <a:r>
              <a:rPr lang="en-US" altLang="zh-CN" dirty="0">
                <a:cs typeface="+mn-ea"/>
                <a:sym typeface="+mn-lt"/>
              </a:rPr>
              <a:t>Interactive Disassembler Professional</a:t>
            </a:r>
            <a:r>
              <a:rPr lang="zh-CN" altLang="en-US" dirty="0">
                <a:cs typeface="+mn-ea"/>
                <a:sym typeface="+mn-lt"/>
              </a:rPr>
              <a:t>）</a:t>
            </a:r>
            <a:endParaRPr lang="en-US" altLang="zh-CN" dirty="0">
              <a:cs typeface="+mn-ea"/>
              <a:sym typeface="+mn-lt"/>
            </a:endParaRPr>
          </a:p>
          <a:p>
            <a:pPr lvl="1"/>
            <a:r>
              <a:rPr lang="zh-CN" altLang="en-US" dirty="0">
                <a:cs typeface="+mn-ea"/>
                <a:sym typeface="+mn-lt"/>
              </a:rPr>
              <a:t>逆向分析时，通常先用</a:t>
            </a:r>
            <a:r>
              <a:rPr lang="en-US" altLang="zh-CN" dirty="0">
                <a:cs typeface="+mn-ea"/>
                <a:sym typeface="+mn-lt"/>
              </a:rPr>
              <a:t>IDA Pro</a:t>
            </a:r>
            <a:r>
              <a:rPr lang="zh-CN" altLang="en-US" dirty="0">
                <a:cs typeface="+mn-ea"/>
                <a:sym typeface="+mn-lt"/>
              </a:rPr>
              <a:t>先对可执行文件进行静态分析：</a:t>
            </a:r>
            <a:endParaRPr lang="en-US" altLang="zh-CN" dirty="0">
              <a:cs typeface="+mn-ea"/>
              <a:sym typeface="+mn-lt"/>
            </a:endParaRPr>
          </a:p>
          <a:p>
            <a:pPr lvl="2"/>
            <a:r>
              <a:rPr lang="zh-CN" altLang="en-US" dirty="0">
                <a:cs typeface="+mn-ea"/>
                <a:sym typeface="+mn-lt"/>
              </a:rPr>
              <a:t>在不执行程序的情况下，借助反汇编工具来直接对可执行文件进行解析，</a:t>
            </a:r>
            <a:r>
              <a:rPr lang="zh-CN" altLang="en-US" dirty="0">
                <a:solidFill>
                  <a:srgbClr val="00B050"/>
                </a:solidFill>
                <a:cs typeface="+mn-ea"/>
                <a:sym typeface="+mn-lt"/>
              </a:rPr>
              <a:t>得到汇编代码</a:t>
            </a:r>
            <a:r>
              <a:rPr lang="zh-CN" altLang="en-US" dirty="0">
                <a:cs typeface="+mn-ea"/>
                <a:sym typeface="+mn-lt"/>
              </a:rPr>
              <a:t>，进而从汇编层次上对程序进行分析。</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277207513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en-US" altLang="zh-CN" dirty="0">
                <a:cs typeface="+mn-ea"/>
                <a:sym typeface="+mn-lt"/>
              </a:rPr>
              <a:t>IDA Pro</a:t>
            </a:r>
            <a:r>
              <a:rPr lang="zh-CN" altLang="en-US" dirty="0">
                <a:cs typeface="+mn-ea"/>
                <a:sym typeface="+mn-lt"/>
              </a:rPr>
              <a:t>打开待分析文件后，会进入到主窗口界面，其中最明显的就是最大的两个窗口：</a:t>
            </a:r>
            <a:endParaRPr lang="en-US" altLang="zh-CN" dirty="0">
              <a:cs typeface="+mn-ea"/>
              <a:sym typeface="+mn-lt"/>
            </a:endParaRPr>
          </a:p>
          <a:p>
            <a:pPr lvl="1"/>
            <a:r>
              <a:rPr lang="zh-CN" altLang="en-US" dirty="0">
                <a:solidFill>
                  <a:srgbClr val="FC0A0A"/>
                </a:solidFill>
                <a:cs typeface="+mn-ea"/>
                <a:sym typeface="+mn-lt"/>
              </a:rPr>
              <a:t>函数窗口</a:t>
            </a:r>
            <a:r>
              <a:rPr lang="zh-CN" altLang="en-US" dirty="0">
                <a:cs typeface="+mn-ea"/>
                <a:sym typeface="+mn-lt"/>
              </a:rPr>
              <a:t>（</a:t>
            </a:r>
            <a:r>
              <a:rPr lang="en-US" altLang="zh-CN" dirty="0">
                <a:cs typeface="+mn-ea"/>
                <a:sym typeface="+mn-lt"/>
              </a:rPr>
              <a:t>Functions window</a:t>
            </a:r>
            <a:r>
              <a:rPr lang="zh-CN" altLang="en-US" dirty="0">
                <a:cs typeface="+mn-ea"/>
                <a:sym typeface="+mn-lt"/>
              </a:rPr>
              <a:t>）</a:t>
            </a:r>
            <a:endParaRPr lang="en-US" altLang="zh-CN" dirty="0">
              <a:cs typeface="+mn-ea"/>
              <a:sym typeface="+mn-lt"/>
            </a:endParaRPr>
          </a:p>
          <a:p>
            <a:pPr lvl="2"/>
            <a:r>
              <a:rPr lang="zh-CN" altLang="en-US" dirty="0">
                <a:cs typeface="+mn-ea"/>
                <a:sym typeface="+mn-lt"/>
              </a:rPr>
              <a:t>函数窗口里显示的是 </a:t>
            </a:r>
            <a:r>
              <a:rPr lang="en-US" altLang="zh-CN" dirty="0">
                <a:cs typeface="+mn-ea"/>
                <a:sym typeface="+mn-lt"/>
              </a:rPr>
              <a:t>IDA Pro </a:t>
            </a:r>
            <a:r>
              <a:rPr lang="zh-CN" altLang="en-US" dirty="0">
                <a:cs typeface="+mn-ea"/>
                <a:sym typeface="+mn-lt"/>
              </a:rPr>
              <a:t>自动识别出来的一些函数</a:t>
            </a:r>
            <a:endParaRPr lang="en-US" altLang="zh-CN" dirty="0">
              <a:cs typeface="+mn-ea"/>
              <a:sym typeface="+mn-lt"/>
            </a:endParaRPr>
          </a:p>
          <a:p>
            <a:pPr lvl="1"/>
            <a:r>
              <a:rPr lang="zh-CN" altLang="en-US" dirty="0">
                <a:solidFill>
                  <a:srgbClr val="FC0A0A"/>
                </a:solidFill>
                <a:cs typeface="+mn-ea"/>
                <a:sym typeface="+mn-lt"/>
              </a:rPr>
              <a:t>反汇编窗口</a:t>
            </a:r>
            <a:endParaRPr lang="en-US" altLang="zh-CN" dirty="0">
              <a:solidFill>
                <a:srgbClr val="FC0A0A"/>
              </a:solidFill>
              <a:cs typeface="+mn-ea"/>
              <a:sym typeface="+mn-lt"/>
            </a:endParaRPr>
          </a:p>
          <a:p>
            <a:pPr lvl="2"/>
            <a:r>
              <a:rPr lang="zh-CN" altLang="en-US" dirty="0">
                <a:cs typeface="+mn-ea"/>
                <a:sym typeface="+mn-lt"/>
              </a:rPr>
              <a:t>反汇编窗口里显示的则是整个程序反汇编之后的结果</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119201182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pic>
        <p:nvPicPr>
          <p:cNvPr id="7" name="图片 6">
            <a:extLst>
              <a:ext uri="{FF2B5EF4-FFF2-40B4-BE49-F238E27FC236}">
                <a16:creationId xmlns:a16="http://schemas.microsoft.com/office/drawing/2014/main" id="{C1CF5B8A-115C-49F5-BA53-910BCC02AE89}"/>
              </a:ext>
            </a:extLst>
          </p:cNvPr>
          <p:cNvPicPr>
            <a:picLocks noChangeAspect="1"/>
          </p:cNvPicPr>
          <p:nvPr/>
        </p:nvPicPr>
        <p:blipFill>
          <a:blip r:embed="rId2"/>
          <a:stretch>
            <a:fillRect/>
          </a:stretch>
        </p:blipFill>
        <p:spPr>
          <a:xfrm>
            <a:off x="1064568" y="1556792"/>
            <a:ext cx="7545288" cy="4918365"/>
          </a:xfrm>
          <a:prstGeom prst="rect">
            <a:avLst/>
          </a:prstGeom>
        </p:spPr>
      </p:pic>
    </p:spTree>
    <p:extLst>
      <p:ext uri="{BB962C8B-B14F-4D97-AF65-F5344CB8AC3E}">
        <p14:creationId xmlns:p14="http://schemas.microsoft.com/office/powerpoint/2010/main" val="359727782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en-US" altLang="zh-CN" dirty="0">
                <a:cs typeface="+mn-ea"/>
                <a:sym typeface="+mn-lt"/>
              </a:rPr>
              <a:t>F5</a:t>
            </a:r>
            <a:r>
              <a:rPr lang="zh-CN" altLang="en-US" dirty="0">
                <a:cs typeface="+mn-ea"/>
                <a:sym typeface="+mn-lt"/>
              </a:rPr>
              <a:t>插件介绍</a:t>
            </a:r>
            <a:endParaRPr lang="en-US" altLang="zh-CN" dirty="0">
              <a:cs typeface="+mn-ea"/>
              <a:sym typeface="+mn-lt"/>
            </a:endParaRPr>
          </a:p>
          <a:p>
            <a:pPr lvl="1"/>
            <a:r>
              <a:rPr lang="zh-CN" altLang="en-US" dirty="0">
                <a:cs typeface="+mn-ea"/>
                <a:sym typeface="+mn-lt"/>
              </a:rPr>
              <a:t>直接对汇编语言进行分析可能难度较大，</a:t>
            </a:r>
            <a:r>
              <a:rPr lang="en-US" altLang="zh-CN" dirty="0">
                <a:cs typeface="+mn-ea"/>
                <a:sym typeface="+mn-lt"/>
              </a:rPr>
              <a:t>IDA Pro</a:t>
            </a:r>
            <a:r>
              <a:rPr lang="zh-CN" altLang="en-US" dirty="0">
                <a:cs typeface="+mn-ea"/>
                <a:sym typeface="+mn-lt"/>
              </a:rPr>
              <a:t>里面的插件</a:t>
            </a:r>
            <a:r>
              <a:rPr lang="en-US" altLang="zh-CN" dirty="0">
                <a:cs typeface="+mn-ea"/>
                <a:sym typeface="+mn-lt"/>
              </a:rPr>
              <a:t>Generate pseudocode</a:t>
            </a:r>
            <a:r>
              <a:rPr lang="zh-CN" altLang="en-US" dirty="0">
                <a:cs typeface="+mn-ea"/>
                <a:sym typeface="+mn-lt"/>
              </a:rPr>
              <a:t>实现了</a:t>
            </a:r>
            <a:r>
              <a:rPr lang="zh-CN" altLang="en-US" dirty="0">
                <a:highlight>
                  <a:srgbClr val="FFFF00"/>
                </a:highlight>
                <a:cs typeface="+mn-ea"/>
                <a:sym typeface="+mn-lt"/>
              </a:rPr>
              <a:t>将汇编代码转换为伪代码</a:t>
            </a:r>
            <a:r>
              <a:rPr lang="zh-CN" altLang="en-US" dirty="0">
                <a:cs typeface="+mn-ea"/>
                <a:sym typeface="+mn-lt"/>
              </a:rPr>
              <a:t>的功能</a:t>
            </a:r>
            <a:endParaRPr lang="en-US" altLang="zh-CN" dirty="0">
              <a:cs typeface="+mn-ea"/>
              <a:sym typeface="+mn-lt"/>
            </a:endParaRPr>
          </a:p>
          <a:p>
            <a:pPr lvl="1"/>
            <a:r>
              <a:rPr lang="zh-CN" altLang="en-US" dirty="0">
                <a:cs typeface="+mn-ea"/>
                <a:sym typeface="+mn-lt"/>
              </a:rPr>
              <a:t>该插件的位置在</a:t>
            </a:r>
            <a:r>
              <a:rPr lang="en-US" altLang="zh-CN" dirty="0">
                <a:cs typeface="+mn-ea"/>
                <a:sym typeface="+mn-lt"/>
              </a:rPr>
              <a:t>View </a:t>
            </a:r>
            <a:r>
              <a:rPr lang="en-US" altLang="zh-CN" dirty="0">
                <a:cs typeface="+mn-ea"/>
                <a:sym typeface="Wingdings" panose="05000000000000000000" pitchFamily="2" charset="2"/>
              </a:rPr>
              <a:t> </a:t>
            </a:r>
            <a:r>
              <a:rPr lang="en-US" altLang="zh-CN" dirty="0">
                <a:cs typeface="+mn-ea"/>
                <a:sym typeface="+mn-lt"/>
              </a:rPr>
              <a:t>Open </a:t>
            </a:r>
            <a:r>
              <a:rPr lang="en-US" altLang="zh-CN" dirty="0" err="1">
                <a:cs typeface="+mn-ea"/>
                <a:sym typeface="+mn-lt"/>
              </a:rPr>
              <a:t>subview</a:t>
            </a:r>
            <a:r>
              <a:rPr lang="en-US" altLang="zh-CN" dirty="0">
                <a:cs typeface="+mn-ea"/>
                <a:sym typeface="+mn-lt"/>
              </a:rPr>
              <a:t> </a:t>
            </a:r>
            <a:r>
              <a:rPr lang="en-US" altLang="zh-CN" dirty="0">
                <a:cs typeface="+mn-ea"/>
                <a:sym typeface="Wingdings" panose="05000000000000000000" pitchFamily="2" charset="2"/>
              </a:rPr>
              <a:t> </a:t>
            </a:r>
            <a:r>
              <a:rPr lang="en-US" altLang="zh-CN" dirty="0">
                <a:cs typeface="+mn-ea"/>
                <a:sym typeface="+mn-lt"/>
              </a:rPr>
              <a:t>Generate pseudocode</a:t>
            </a:r>
            <a:r>
              <a:rPr lang="zh-CN" altLang="en-US" dirty="0">
                <a:cs typeface="+mn-ea"/>
                <a:sym typeface="+mn-lt"/>
              </a:rPr>
              <a:t>，对应的</a:t>
            </a:r>
            <a:r>
              <a:rPr lang="zh-CN" altLang="en-US" dirty="0">
                <a:solidFill>
                  <a:srgbClr val="FF0000"/>
                </a:solidFill>
                <a:cs typeface="+mn-ea"/>
                <a:sym typeface="+mn-lt"/>
              </a:rPr>
              <a:t>快捷键为</a:t>
            </a:r>
            <a:r>
              <a:rPr lang="en-US" altLang="zh-CN" dirty="0">
                <a:solidFill>
                  <a:srgbClr val="FF0000"/>
                </a:solidFill>
                <a:cs typeface="+mn-ea"/>
                <a:sym typeface="+mn-lt"/>
              </a:rPr>
              <a:t>F5</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416489080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pic>
        <p:nvPicPr>
          <p:cNvPr id="6" name="图片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5986" b="35593"/>
          <a:stretch/>
        </p:blipFill>
        <p:spPr bwMode="auto">
          <a:xfrm>
            <a:off x="193698" y="1742333"/>
            <a:ext cx="5706750" cy="453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68EC94B6-9ED7-4C89-B2EA-08361071E68D}"/>
              </a:ext>
            </a:extLst>
          </p:cNvPr>
          <p:cNvPicPr>
            <a:picLocks noChangeAspect="1"/>
          </p:cNvPicPr>
          <p:nvPr/>
        </p:nvPicPr>
        <p:blipFill>
          <a:blip r:embed="rId3"/>
          <a:stretch>
            <a:fillRect/>
          </a:stretch>
        </p:blipFill>
        <p:spPr>
          <a:xfrm>
            <a:off x="6249144" y="2348880"/>
            <a:ext cx="3584848" cy="1328361"/>
          </a:xfrm>
          <a:prstGeom prst="rect">
            <a:avLst/>
          </a:prstGeom>
          <a:ln>
            <a:noFill/>
          </a:ln>
          <a:effectLst>
            <a:outerShdw blurRad="190500" algn="tl" rotWithShape="0">
              <a:srgbClr val="000000">
                <a:alpha val="70000"/>
              </a:srgbClr>
            </a:outerShdw>
          </a:effectLst>
        </p:spPr>
      </p:pic>
      <p:cxnSp>
        <p:nvCxnSpPr>
          <p:cNvPr id="8" name="直接箭头连接符 7">
            <a:extLst>
              <a:ext uri="{FF2B5EF4-FFF2-40B4-BE49-F238E27FC236}">
                <a16:creationId xmlns:a16="http://schemas.microsoft.com/office/drawing/2014/main" id="{B959956B-440C-4E18-8C94-ADC68186C29A}"/>
              </a:ext>
            </a:extLst>
          </p:cNvPr>
          <p:cNvCxnSpPr>
            <a:cxnSpLocks/>
          </p:cNvCxnSpPr>
          <p:nvPr/>
        </p:nvCxnSpPr>
        <p:spPr>
          <a:xfrm>
            <a:off x="3080792" y="2348880"/>
            <a:ext cx="3096344" cy="664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36336CD5-730A-4550-9335-63A410D9E774}"/>
              </a:ext>
            </a:extLst>
          </p:cNvPr>
          <p:cNvSpPr txBox="1"/>
          <p:nvPr/>
        </p:nvSpPr>
        <p:spPr>
          <a:xfrm>
            <a:off x="6249144" y="4581128"/>
            <a:ext cx="3584848" cy="1200329"/>
          </a:xfrm>
          <a:prstGeom prst="rect">
            <a:avLst/>
          </a:prstGeom>
          <a:solidFill>
            <a:schemeClr val="bg1">
              <a:lumMod val="95000"/>
            </a:schemeClr>
          </a:solidFill>
          <a:ln>
            <a:solidFill>
              <a:schemeClr val="tx1"/>
            </a:solidFill>
          </a:ln>
        </p:spPr>
        <p:txBody>
          <a:bodyPr wrap="square" rtlCol="0">
            <a:spAutoFit/>
          </a:bodyPr>
          <a:lstStyle/>
          <a:p>
            <a:r>
              <a:rPr lang="zh-CN" altLang="en-US" dirty="0">
                <a:cs typeface="+mn-ea"/>
                <a:sym typeface="+mn-lt"/>
              </a:rPr>
              <a:t>！注意本课程主要</a:t>
            </a:r>
            <a:r>
              <a:rPr lang="zh-CN" altLang="en-US" dirty="0">
                <a:highlight>
                  <a:srgbClr val="FFFF00"/>
                </a:highlight>
                <a:cs typeface="+mn-ea"/>
                <a:sym typeface="+mn-lt"/>
              </a:rPr>
              <a:t>针对</a:t>
            </a:r>
            <a:r>
              <a:rPr lang="en-US" altLang="zh-CN" dirty="0">
                <a:highlight>
                  <a:srgbClr val="FFFF00"/>
                </a:highlight>
                <a:cs typeface="+mn-ea"/>
                <a:sym typeface="+mn-lt"/>
              </a:rPr>
              <a:t>32</a:t>
            </a:r>
            <a:r>
              <a:rPr lang="zh-CN" altLang="en-US" dirty="0">
                <a:highlight>
                  <a:srgbClr val="FFFF00"/>
                </a:highlight>
                <a:cs typeface="+mn-ea"/>
                <a:sym typeface="+mn-lt"/>
              </a:rPr>
              <a:t>位的应用程序</a:t>
            </a:r>
            <a:r>
              <a:rPr lang="zh-CN" altLang="en-US" dirty="0">
                <a:cs typeface="+mn-ea"/>
                <a:sym typeface="+mn-lt"/>
              </a:rPr>
              <a:t>的逆向分析，</a:t>
            </a:r>
            <a:r>
              <a:rPr lang="zh-CN" altLang="en-US" dirty="0">
                <a:solidFill>
                  <a:srgbClr val="3333FF"/>
                </a:solidFill>
                <a:cs typeface="+mn-ea"/>
                <a:sym typeface="+mn-lt"/>
              </a:rPr>
              <a:t>需使用</a:t>
            </a:r>
            <a:r>
              <a:rPr lang="en-US" altLang="zh-CN" dirty="0">
                <a:solidFill>
                  <a:srgbClr val="3333FF"/>
                </a:solidFill>
                <a:cs typeface="+mn-ea"/>
                <a:sym typeface="+mn-lt"/>
              </a:rPr>
              <a:t>32</a:t>
            </a:r>
            <a:r>
              <a:rPr lang="zh-CN" altLang="en-US" dirty="0">
                <a:solidFill>
                  <a:srgbClr val="3333FF"/>
                </a:solidFill>
                <a:cs typeface="+mn-ea"/>
                <a:sym typeface="+mn-lt"/>
              </a:rPr>
              <a:t>位的 </a:t>
            </a:r>
            <a:r>
              <a:rPr lang="en-US" altLang="zh-CN" dirty="0">
                <a:solidFill>
                  <a:srgbClr val="3333FF"/>
                </a:solidFill>
                <a:cs typeface="+mn-ea"/>
                <a:sym typeface="+mn-lt"/>
              </a:rPr>
              <a:t>IDA Pro </a:t>
            </a:r>
            <a:r>
              <a:rPr lang="zh-CN" altLang="en-US" dirty="0">
                <a:solidFill>
                  <a:srgbClr val="3333FF"/>
                </a:solidFill>
                <a:cs typeface="+mn-ea"/>
                <a:sym typeface="+mn-lt"/>
              </a:rPr>
              <a:t>来调用该伪代码生成功能</a:t>
            </a:r>
          </a:p>
        </p:txBody>
      </p:sp>
    </p:spTree>
    <p:extLst>
      <p:ext uri="{BB962C8B-B14F-4D97-AF65-F5344CB8AC3E}">
        <p14:creationId xmlns:p14="http://schemas.microsoft.com/office/powerpoint/2010/main" val="3774860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5184576"/>
          </a:xfrm>
        </p:spPr>
        <p:txBody>
          <a:bodyPr>
            <a:normAutofit fontScale="92500" lnSpcReduction="10000"/>
          </a:bodyPr>
          <a:lstStyle/>
          <a:p>
            <a:r>
              <a:rPr lang="zh-CN" altLang="en-US" dirty="0">
                <a:cs typeface="+mn-ea"/>
                <a:sym typeface="+mn-lt"/>
              </a:rPr>
              <a:t>常用快捷键</a:t>
            </a:r>
            <a:endParaRPr lang="en-US" altLang="zh-CN" dirty="0">
              <a:cs typeface="+mn-ea"/>
              <a:sym typeface="+mn-lt"/>
            </a:endParaRPr>
          </a:p>
          <a:p>
            <a:pPr lvl="1"/>
            <a:r>
              <a:rPr lang="en-US" altLang="zh-CN" dirty="0">
                <a:cs typeface="+mn-ea"/>
                <a:sym typeface="+mn-lt"/>
              </a:rPr>
              <a:t>Tab</a:t>
            </a:r>
            <a:endParaRPr lang="zh-CN" altLang="en-US" dirty="0">
              <a:cs typeface="+mn-ea"/>
              <a:sym typeface="+mn-lt"/>
            </a:endParaRPr>
          </a:p>
          <a:p>
            <a:pPr lvl="2"/>
            <a:r>
              <a:rPr lang="zh-CN" altLang="en-US" dirty="0">
                <a:cs typeface="+mn-ea"/>
                <a:sym typeface="+mn-lt"/>
              </a:rPr>
              <a:t>有些时候</a:t>
            </a:r>
            <a:r>
              <a:rPr lang="en-US" altLang="zh-CN" dirty="0">
                <a:cs typeface="+mn-ea"/>
                <a:sym typeface="+mn-lt"/>
              </a:rPr>
              <a:t>F5</a:t>
            </a:r>
            <a:r>
              <a:rPr lang="zh-CN" altLang="en-US" dirty="0">
                <a:cs typeface="+mn-ea"/>
                <a:sym typeface="+mn-lt"/>
              </a:rPr>
              <a:t>插件得到的伪代码并不理想，这个时候需要自己去分析汇编代码。</a:t>
            </a:r>
            <a:r>
              <a:rPr lang="en-US" altLang="zh-CN" dirty="0">
                <a:highlight>
                  <a:srgbClr val="FFFF00"/>
                </a:highlight>
                <a:cs typeface="+mn-ea"/>
                <a:sym typeface="+mn-lt"/>
              </a:rPr>
              <a:t>Tab</a:t>
            </a:r>
            <a:r>
              <a:rPr lang="zh-CN" altLang="en-US" dirty="0">
                <a:highlight>
                  <a:srgbClr val="FFFF00"/>
                </a:highlight>
                <a:cs typeface="+mn-ea"/>
                <a:sym typeface="+mn-lt"/>
              </a:rPr>
              <a:t>键能够很方便的在伪代码和汇编代码之间进行切换</a:t>
            </a:r>
            <a:r>
              <a:rPr lang="zh-CN" altLang="en-US" dirty="0">
                <a:cs typeface="+mn-ea"/>
                <a:sym typeface="+mn-lt"/>
              </a:rPr>
              <a:t>。</a:t>
            </a:r>
            <a:endParaRPr lang="en-US" altLang="zh-CN" dirty="0">
              <a:cs typeface="+mn-ea"/>
              <a:sym typeface="+mn-lt"/>
            </a:endParaRPr>
          </a:p>
          <a:p>
            <a:pPr lvl="1"/>
            <a:r>
              <a:rPr lang="zh-CN" altLang="en-US" dirty="0">
                <a:cs typeface="+mn-ea"/>
                <a:sym typeface="+mn-lt"/>
              </a:rPr>
              <a:t>翻页</a:t>
            </a:r>
          </a:p>
          <a:p>
            <a:pPr lvl="2"/>
            <a:r>
              <a:rPr lang="zh-CN" altLang="en-US" dirty="0">
                <a:cs typeface="+mn-ea"/>
                <a:sym typeface="+mn-lt"/>
              </a:rPr>
              <a:t>当在</a:t>
            </a:r>
            <a:r>
              <a:rPr lang="en-US" altLang="zh-CN" dirty="0">
                <a:cs typeface="+mn-ea"/>
                <a:sym typeface="+mn-lt"/>
              </a:rPr>
              <a:t>IDA Pro</a:t>
            </a:r>
            <a:r>
              <a:rPr lang="zh-CN" altLang="en-US" dirty="0">
                <a:cs typeface="+mn-ea"/>
                <a:sym typeface="+mn-lt"/>
              </a:rPr>
              <a:t>里面进行了多个操作且想回到之前进行操作的地方时，点击工具栏里的翻页键可以达到想要的效果。</a:t>
            </a:r>
            <a:endParaRPr lang="en-US" altLang="zh-CN" dirty="0">
              <a:cs typeface="+mn-ea"/>
              <a:sym typeface="+mn-lt"/>
            </a:endParaRPr>
          </a:p>
          <a:p>
            <a:pPr lvl="2"/>
            <a:endParaRPr lang="en-US" altLang="zh-CN" dirty="0">
              <a:cs typeface="+mn-ea"/>
              <a:sym typeface="+mn-lt"/>
            </a:endParaRPr>
          </a:p>
          <a:p>
            <a:pPr lvl="1"/>
            <a:endParaRPr lang="en-US" altLang="zh-CN" dirty="0">
              <a:cs typeface="+mn-ea"/>
              <a:sym typeface="+mn-lt"/>
            </a:endParaRPr>
          </a:p>
          <a:p>
            <a:pPr lvl="1"/>
            <a:r>
              <a:rPr lang="en-US" altLang="zh-CN" dirty="0">
                <a:cs typeface="+mn-ea"/>
                <a:sym typeface="+mn-lt"/>
              </a:rPr>
              <a:t>Esc</a:t>
            </a:r>
            <a:r>
              <a:rPr lang="zh-CN" altLang="en-US" dirty="0">
                <a:cs typeface="+mn-ea"/>
                <a:sym typeface="+mn-lt"/>
              </a:rPr>
              <a:t>键</a:t>
            </a:r>
            <a:endParaRPr lang="en-US" altLang="zh-CN" dirty="0">
              <a:cs typeface="+mn-ea"/>
              <a:sym typeface="+mn-lt"/>
            </a:endParaRPr>
          </a:p>
          <a:p>
            <a:pPr lvl="2"/>
            <a:r>
              <a:rPr lang="zh-CN" altLang="en-US" dirty="0">
                <a:cs typeface="+mn-ea"/>
                <a:sym typeface="+mn-lt"/>
              </a:rPr>
              <a:t>如果仅进行了一个操作，如点击进入到了另一个函数，且这个时候想回到之前的状态，那么直接按也能达到相同的效果。</a:t>
            </a:r>
          </a:p>
          <a:p>
            <a:pPr lvl="2"/>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pic>
        <p:nvPicPr>
          <p:cNvPr id="8" name="图片 3">
            <a:extLst>
              <a:ext uri="{FF2B5EF4-FFF2-40B4-BE49-F238E27FC236}">
                <a16:creationId xmlns:a16="http://schemas.microsoft.com/office/drawing/2014/main" id="{C593F2DF-49FF-4E89-8395-95504CCA25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989" b="5654"/>
          <a:stretch/>
        </p:blipFill>
        <p:spPr bwMode="auto">
          <a:xfrm>
            <a:off x="1712640" y="4653136"/>
            <a:ext cx="6552728" cy="79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628572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5040560"/>
          </a:xfrm>
        </p:spPr>
        <p:txBody>
          <a:bodyPr>
            <a:normAutofit/>
          </a:bodyPr>
          <a:lstStyle/>
          <a:p>
            <a:r>
              <a:rPr lang="zh-CN" altLang="en-US" dirty="0">
                <a:cs typeface="+mn-ea"/>
                <a:sym typeface="+mn-lt"/>
              </a:rPr>
              <a:t>注释</a:t>
            </a:r>
          </a:p>
          <a:p>
            <a:pPr lvl="1"/>
            <a:r>
              <a:rPr lang="zh-CN" altLang="en-US" dirty="0">
                <a:cs typeface="+mn-ea"/>
                <a:sym typeface="+mn-lt"/>
              </a:rPr>
              <a:t>添加注释分为</a:t>
            </a:r>
            <a:r>
              <a:rPr lang="zh-CN" altLang="en-US" dirty="0">
                <a:highlight>
                  <a:srgbClr val="FFFF00"/>
                </a:highlight>
                <a:cs typeface="+mn-ea"/>
                <a:sym typeface="+mn-lt"/>
              </a:rPr>
              <a:t>汇编代码的注释</a:t>
            </a:r>
            <a:r>
              <a:rPr lang="zh-CN" altLang="en-US" dirty="0">
                <a:cs typeface="+mn-ea"/>
                <a:sym typeface="+mn-lt"/>
              </a:rPr>
              <a:t>和</a:t>
            </a:r>
            <a:r>
              <a:rPr lang="zh-CN" altLang="en-US" dirty="0">
                <a:solidFill>
                  <a:srgbClr val="3333FF"/>
                </a:solidFill>
                <a:cs typeface="+mn-ea"/>
                <a:sym typeface="+mn-lt"/>
              </a:rPr>
              <a:t>伪代码的注释</a:t>
            </a:r>
            <a:endParaRPr lang="en-US" altLang="zh-CN" dirty="0">
              <a:solidFill>
                <a:srgbClr val="3333FF"/>
              </a:solidFill>
              <a:cs typeface="+mn-ea"/>
              <a:sym typeface="+mn-lt"/>
            </a:endParaRPr>
          </a:p>
          <a:p>
            <a:pPr lvl="1"/>
            <a:r>
              <a:rPr lang="zh-CN" altLang="en-US" dirty="0">
                <a:cs typeface="+mn-ea"/>
                <a:sym typeface="+mn-lt"/>
              </a:rPr>
              <a:t>如要添加汇编代码的注释，在需要添加的地方右键，可以看到 </a:t>
            </a:r>
            <a:r>
              <a:rPr lang="en-US" altLang="zh-CN" dirty="0">
                <a:cs typeface="+mn-ea"/>
                <a:sym typeface="+mn-lt"/>
              </a:rPr>
              <a:t>Enter comment</a:t>
            </a:r>
            <a:r>
              <a:rPr lang="zh-CN" altLang="en-US" dirty="0">
                <a:cs typeface="+mn-ea"/>
                <a:sym typeface="+mn-lt"/>
              </a:rPr>
              <a:t>、</a:t>
            </a:r>
            <a:r>
              <a:rPr lang="en-US" altLang="zh-CN" dirty="0">
                <a:cs typeface="+mn-ea"/>
                <a:sym typeface="+mn-lt"/>
              </a:rPr>
              <a:t>Enter repeatable comment</a:t>
            </a:r>
          </a:p>
          <a:p>
            <a:pPr lvl="2"/>
            <a:r>
              <a:rPr lang="zh-CN" altLang="en-US" dirty="0">
                <a:cs typeface="+mn-ea"/>
                <a:sym typeface="+mn-lt"/>
              </a:rPr>
              <a:t>对应的</a:t>
            </a:r>
            <a:r>
              <a:rPr lang="zh-CN" altLang="en-US" dirty="0">
                <a:highlight>
                  <a:srgbClr val="FFFF00"/>
                </a:highlight>
                <a:cs typeface="+mn-ea"/>
                <a:sym typeface="+mn-lt"/>
              </a:rPr>
              <a:t>快捷键</a:t>
            </a:r>
            <a:r>
              <a:rPr lang="zh-CN" altLang="en-US" dirty="0">
                <a:cs typeface="+mn-ea"/>
                <a:sym typeface="+mn-lt"/>
              </a:rPr>
              <a:t>分别是</a:t>
            </a:r>
            <a:r>
              <a:rPr lang="zh-CN" altLang="en-US" dirty="0">
                <a:highlight>
                  <a:srgbClr val="FFFF00"/>
                </a:highlight>
                <a:cs typeface="+mn-ea"/>
                <a:sym typeface="+mn-lt"/>
              </a:rPr>
              <a:t>冒号“</a:t>
            </a:r>
            <a:r>
              <a:rPr lang="en-US" altLang="zh-CN" dirty="0">
                <a:highlight>
                  <a:srgbClr val="FFFF00"/>
                </a:highlight>
                <a:cs typeface="+mn-ea"/>
                <a:sym typeface="+mn-lt"/>
              </a:rPr>
              <a:t>:</a:t>
            </a:r>
            <a:r>
              <a:rPr lang="zh-CN" altLang="en-US" dirty="0">
                <a:highlight>
                  <a:srgbClr val="FFFF00"/>
                </a:highlight>
                <a:cs typeface="+mn-ea"/>
                <a:sym typeface="+mn-lt"/>
              </a:rPr>
              <a:t>”</a:t>
            </a:r>
            <a:r>
              <a:rPr lang="zh-CN" altLang="en-US" dirty="0">
                <a:cs typeface="+mn-ea"/>
                <a:sym typeface="+mn-lt"/>
              </a:rPr>
              <a:t>和</a:t>
            </a:r>
            <a:r>
              <a:rPr lang="zh-CN" altLang="en-US" dirty="0">
                <a:highlight>
                  <a:srgbClr val="FFFF00"/>
                </a:highlight>
                <a:cs typeface="+mn-ea"/>
                <a:sym typeface="+mn-lt"/>
              </a:rPr>
              <a:t>分号 “</a:t>
            </a:r>
            <a:r>
              <a:rPr lang="en-US" altLang="zh-CN" dirty="0">
                <a:highlight>
                  <a:srgbClr val="FFFF00"/>
                </a:highlight>
                <a:cs typeface="+mn-ea"/>
                <a:sym typeface="+mn-lt"/>
              </a:rPr>
              <a:t>;</a:t>
            </a:r>
            <a:r>
              <a:rPr lang="zh-CN" altLang="en-US" dirty="0">
                <a:highlight>
                  <a:srgbClr val="FFFF00"/>
                </a:highlight>
                <a:cs typeface="+mn-ea"/>
                <a:sym typeface="+mn-lt"/>
              </a:rPr>
              <a:t>”</a:t>
            </a:r>
            <a:endParaRPr lang="en-US" altLang="zh-CN" dirty="0">
              <a:highlight>
                <a:srgbClr val="FFFF00"/>
              </a:highlight>
              <a:cs typeface="+mn-ea"/>
              <a:sym typeface="+mn-lt"/>
            </a:endParaRPr>
          </a:p>
          <a:p>
            <a:pPr lvl="1"/>
            <a:r>
              <a:rPr lang="zh-CN" altLang="en-US" dirty="0">
                <a:cs typeface="+mn-ea"/>
                <a:sym typeface="+mn-lt"/>
              </a:rPr>
              <a:t>按冒号添加的注释只在添加的地方显示，按分号添加的注释在所有交叉引用的地方都会出现</a:t>
            </a:r>
            <a:endParaRPr lang="en-US" altLang="zh-CN" dirty="0">
              <a:cs typeface="+mn-ea"/>
              <a:sym typeface="+mn-lt"/>
            </a:endParaRPr>
          </a:p>
          <a:p>
            <a:pPr lvl="1"/>
            <a:r>
              <a:rPr lang="zh-CN" altLang="en-US" dirty="0">
                <a:cs typeface="+mn-ea"/>
                <a:sym typeface="+mn-lt"/>
              </a:rPr>
              <a:t>同样，如要添加伪代码的注释，只需按下对应的</a:t>
            </a:r>
            <a:r>
              <a:rPr lang="zh-CN" altLang="en-US" dirty="0">
                <a:solidFill>
                  <a:srgbClr val="3333FF"/>
                </a:solidFill>
                <a:cs typeface="+mn-ea"/>
                <a:sym typeface="+mn-lt"/>
              </a:rPr>
              <a:t>快捷键‘</a:t>
            </a:r>
            <a:r>
              <a:rPr lang="en-US" altLang="zh-CN" dirty="0">
                <a:solidFill>
                  <a:srgbClr val="3333FF"/>
                </a:solidFill>
                <a:cs typeface="+mn-ea"/>
                <a:sym typeface="+mn-lt"/>
              </a:rPr>
              <a:t>/</a:t>
            </a:r>
            <a:r>
              <a:rPr lang="zh-CN" altLang="en-US" dirty="0">
                <a:solidFill>
                  <a:srgbClr val="3333FF"/>
                </a:solidFill>
                <a:cs typeface="+mn-ea"/>
                <a:sym typeface="+mn-lt"/>
              </a:rPr>
              <a:t>’</a:t>
            </a:r>
            <a:r>
              <a:rPr lang="zh-CN" altLang="en-US" dirty="0">
                <a:cs typeface="+mn-ea"/>
                <a:sym typeface="+mn-lt"/>
              </a:rPr>
              <a:t>，然后输入注释内容即可</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31117758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Aft>
                <a:spcPts val="0"/>
              </a:spcAft>
              <a:defRPr/>
            </a:pP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rPr>
              <a:t>课程简介</a:t>
            </a:r>
            <a:endParaRP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endParaRPr>
          </a:p>
        </p:txBody>
      </p:sp>
      <p:sp>
        <p:nvSpPr>
          <p:cNvPr id="3" name="内容占位符 2"/>
          <p:cNvSpPr>
            <a:spLocks noGrp="1"/>
          </p:cNvSpPr>
          <p:nvPr>
            <p:ph idx="1"/>
          </p:nvPr>
        </p:nvSpPr>
        <p:spPr/>
        <p:txBody>
          <a:bodyPr/>
          <a:lstStyle/>
          <a:p>
            <a:r>
              <a:rPr lang="zh-CN" altLang="en-US" dirty="0">
                <a:cs typeface="+mn-ea"/>
                <a:sym typeface="+mn-lt"/>
              </a:rPr>
              <a:t>课程的主要教学目的</a:t>
            </a:r>
            <a:endParaRPr lang="en-US" altLang="zh-CN" dirty="0">
              <a:cs typeface="+mn-ea"/>
              <a:sym typeface="+mn-lt"/>
            </a:endParaRPr>
          </a:p>
          <a:p>
            <a:pPr lvl="1"/>
            <a:r>
              <a:rPr lang="zh-CN" altLang="en-US" dirty="0">
                <a:cs typeface="+mn-ea"/>
                <a:sym typeface="+mn-lt"/>
              </a:rPr>
              <a:t>掌握基本的汇编语言指令和语法</a:t>
            </a:r>
            <a:endParaRPr lang="en-US" altLang="zh-CN" dirty="0">
              <a:cs typeface="+mn-ea"/>
              <a:sym typeface="+mn-lt"/>
            </a:endParaRPr>
          </a:p>
          <a:p>
            <a:pPr lvl="1"/>
            <a:r>
              <a:rPr lang="zh-CN" altLang="en-US" dirty="0">
                <a:cs typeface="+mn-ea"/>
                <a:sym typeface="+mn-lt"/>
              </a:rPr>
              <a:t>理解常见软件漏洞的一般性原理</a:t>
            </a:r>
            <a:endParaRPr lang="en-US" altLang="zh-CN" dirty="0">
              <a:cs typeface="+mn-ea"/>
              <a:sym typeface="+mn-lt"/>
            </a:endParaRPr>
          </a:p>
          <a:p>
            <a:pPr lvl="1"/>
            <a:r>
              <a:rPr lang="zh-CN" altLang="en-US" dirty="0">
                <a:cs typeface="+mn-ea"/>
                <a:sym typeface="+mn-lt"/>
              </a:rPr>
              <a:t>掌握软件逆向分析技术</a:t>
            </a:r>
            <a:endParaRPr lang="en-US" altLang="zh-CN" dirty="0">
              <a:cs typeface="+mn-ea"/>
              <a:sym typeface="+mn-lt"/>
            </a:endParaRPr>
          </a:p>
          <a:p>
            <a:pPr lvl="2"/>
            <a:r>
              <a:rPr lang="zh-CN" altLang="en-US" dirty="0">
                <a:cs typeface="+mn-ea"/>
                <a:sym typeface="+mn-lt"/>
              </a:rPr>
              <a:t>软件的动静态逆向分析技术</a:t>
            </a:r>
            <a:endParaRPr lang="en-US" altLang="zh-CN" dirty="0">
              <a:cs typeface="+mn-ea"/>
              <a:sym typeface="+mn-lt"/>
            </a:endParaRPr>
          </a:p>
          <a:p>
            <a:pPr lvl="2"/>
            <a:r>
              <a:rPr lang="zh-CN" altLang="en-US" dirty="0">
                <a:cs typeface="+mn-ea"/>
                <a:sym typeface="+mn-lt"/>
              </a:rPr>
              <a:t>软件的保护技术</a:t>
            </a:r>
            <a:endParaRPr lang="en-US" altLang="zh-CN" dirty="0">
              <a:cs typeface="+mn-ea"/>
              <a:sym typeface="+mn-lt"/>
            </a:endParaRPr>
          </a:p>
          <a:p>
            <a:pPr lvl="2"/>
            <a:r>
              <a:rPr lang="zh-CN" altLang="en-US" dirty="0">
                <a:cs typeface="+mn-ea"/>
                <a:sym typeface="+mn-lt"/>
              </a:rPr>
              <a:t>逆向分析工具的使用</a:t>
            </a:r>
            <a:endParaRPr lang="en-US" altLang="zh-CN" dirty="0">
              <a:cs typeface="+mn-ea"/>
              <a:sym typeface="+mn-lt"/>
            </a:endParaRPr>
          </a:p>
          <a:p>
            <a:pPr marL="457200" lvl="1" indent="0">
              <a:buNone/>
            </a:pPr>
            <a:r>
              <a:rPr lang="en-US" altLang="zh-CN" dirty="0">
                <a:cs typeface="+mn-ea"/>
                <a:sym typeface="+mn-lt"/>
              </a:rPr>
              <a:t>           </a:t>
            </a:r>
          </a:p>
          <a:p>
            <a:pPr marL="457200" lvl="1" indent="0">
              <a:buNone/>
            </a:pPr>
            <a:r>
              <a:rPr lang="zh-CN" altLang="en-US" dirty="0">
                <a:solidFill>
                  <a:srgbClr val="3333FF"/>
                </a:solidFill>
                <a:cs typeface="+mn-ea"/>
                <a:sym typeface="+mn-lt"/>
              </a:rPr>
              <a:t>掌握基本知识  </a:t>
            </a:r>
            <a:r>
              <a:rPr lang="en-US" altLang="zh-CN" dirty="0">
                <a:solidFill>
                  <a:srgbClr val="3333FF"/>
                </a:solidFill>
                <a:cs typeface="+mn-ea"/>
                <a:sym typeface="+mn-lt"/>
              </a:rPr>
              <a:t>&lt;----&gt;</a:t>
            </a:r>
            <a:r>
              <a:rPr lang="zh-CN" altLang="en-US" dirty="0">
                <a:solidFill>
                  <a:srgbClr val="3333FF"/>
                </a:solidFill>
                <a:cs typeface="+mn-ea"/>
                <a:sym typeface="+mn-lt"/>
              </a:rPr>
              <a:t>  勤动手</a:t>
            </a:r>
            <a:endParaRPr lang="en-US" altLang="zh-CN" dirty="0">
              <a:solidFill>
                <a:srgbClr val="FF0000"/>
              </a:solidFill>
              <a:cs typeface="+mn-ea"/>
              <a:sym typeface="+mn-lt"/>
            </a:endParaRP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pic>
        <p:nvPicPr>
          <p:cNvPr id="4" name="图片 3">
            <a:extLst>
              <a:ext uri="{FF2B5EF4-FFF2-40B4-BE49-F238E27FC236}">
                <a16:creationId xmlns:a16="http://schemas.microsoft.com/office/drawing/2014/main" id="{C68D9E95-71DA-44CB-B866-6C6E901FFFEA}"/>
              </a:ext>
            </a:extLst>
          </p:cNvPr>
          <p:cNvPicPr>
            <a:picLocks noChangeAspect="1"/>
          </p:cNvPicPr>
          <p:nvPr/>
        </p:nvPicPr>
        <p:blipFill>
          <a:blip r:embed="rId3"/>
          <a:stretch>
            <a:fillRect/>
          </a:stretch>
        </p:blipFill>
        <p:spPr>
          <a:xfrm>
            <a:off x="6035880" y="3856070"/>
            <a:ext cx="3808290" cy="2869552"/>
          </a:xfrm>
          <a:prstGeom prst="rect">
            <a:avLst/>
          </a:prstGeom>
          <a:ln>
            <a:noFill/>
          </a:ln>
          <a:effectLst>
            <a:outerShdw blurRad="190500" algn="tl" rotWithShape="0">
              <a:srgbClr val="000000">
                <a:alpha val="70000"/>
              </a:srgbClr>
            </a:outerShdw>
          </a:effectLst>
        </p:spPr>
      </p:pic>
      <p:pic>
        <p:nvPicPr>
          <p:cNvPr id="3074" name="Picture 2" descr="See the source image">
            <a:extLst>
              <a:ext uri="{FF2B5EF4-FFF2-40B4-BE49-F238E27FC236}">
                <a16:creationId xmlns:a16="http://schemas.microsoft.com/office/drawing/2014/main" id="{0FEA4040-4D76-4734-9496-6DA43F7E15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1272" y="-85703"/>
            <a:ext cx="2436639" cy="243663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6520F4B2-AB34-45EF-83F0-F97EA343FC47}"/>
              </a:ext>
            </a:extLst>
          </p:cNvPr>
          <p:cNvGrpSpPr/>
          <p:nvPr/>
        </p:nvGrpSpPr>
        <p:grpSpPr>
          <a:xfrm>
            <a:off x="5961112" y="524355"/>
            <a:ext cx="3729924" cy="3142635"/>
            <a:chOff x="5961112" y="524355"/>
            <a:chExt cx="3729924" cy="3142635"/>
          </a:xfrm>
        </p:grpSpPr>
        <p:pic>
          <p:nvPicPr>
            <p:cNvPr id="2" name="图片 1">
              <a:extLst>
                <a:ext uri="{FF2B5EF4-FFF2-40B4-BE49-F238E27FC236}">
                  <a16:creationId xmlns:a16="http://schemas.microsoft.com/office/drawing/2014/main" id="{01F76BF8-D7A4-4007-AA6B-10AC3C995C3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753200" y="1845590"/>
              <a:ext cx="2937836" cy="1821400"/>
            </a:xfrm>
            <a:prstGeom prst="rect">
              <a:avLst/>
            </a:prstGeom>
          </p:spPr>
        </p:pic>
        <p:sp>
          <p:nvSpPr>
            <p:cNvPr id="5" name="矩形 4">
              <a:extLst>
                <a:ext uri="{FF2B5EF4-FFF2-40B4-BE49-F238E27FC236}">
                  <a16:creationId xmlns:a16="http://schemas.microsoft.com/office/drawing/2014/main" id="{4948675F-89C9-4609-860C-DBCD9782DC05}"/>
                </a:ext>
              </a:extLst>
            </p:cNvPr>
            <p:cNvSpPr/>
            <p:nvPr/>
          </p:nvSpPr>
          <p:spPr>
            <a:xfrm>
              <a:off x="5961112" y="524355"/>
              <a:ext cx="2376264" cy="400110"/>
            </a:xfrm>
            <a:prstGeom prst="rect">
              <a:avLst/>
            </a:prstGeom>
            <a:noFill/>
          </p:spPr>
          <p:txBody>
            <a:bodyPr wrap="square" lIns="91440" tIns="45720" rIns="91440" bIns="45720">
              <a:spAutoFit/>
            </a:bodyPr>
            <a:lstStyle/>
            <a:p>
              <a:pPr algn="r"/>
              <a:r>
                <a:rPr lang="en-US" altLang="zh-CN" sz="2000" b="1" dirty="0">
                  <a:ln w="6600">
                    <a:solidFill>
                      <a:schemeClr val="accent2"/>
                    </a:solidFill>
                    <a:prstDash val="solid"/>
                  </a:ln>
                  <a:solidFill>
                    <a:srgbClr val="FF0000"/>
                  </a:solidFill>
                  <a:effectLst>
                    <a:outerShdw dist="38100" dir="2700000" algn="tl" rotWithShape="0">
                      <a:schemeClr val="accent2"/>
                    </a:outerShdw>
                  </a:effectLst>
                  <a:cs typeface="+mn-ea"/>
                  <a:sym typeface="+mn-lt"/>
                </a:rPr>
                <a:t>C</a:t>
              </a:r>
              <a:r>
                <a:rPr lang="en-US" altLang="zh-CN" sz="2000" b="1" dirty="0">
                  <a:ln w="6600">
                    <a:solidFill>
                      <a:schemeClr val="accent2"/>
                    </a:solidFill>
                    <a:prstDash val="solid"/>
                  </a:ln>
                  <a:solidFill>
                    <a:srgbClr val="FFFFFF"/>
                  </a:solidFill>
                  <a:effectLst>
                    <a:outerShdw dist="38100" dir="2700000" algn="tl" rotWithShape="0">
                      <a:schemeClr val="accent2"/>
                    </a:outerShdw>
                  </a:effectLst>
                  <a:cs typeface="+mn-ea"/>
                  <a:sym typeface="+mn-lt"/>
                </a:rPr>
                <a:t>apture </a:t>
              </a:r>
              <a:r>
                <a:rPr lang="en-US" altLang="zh-CN" sz="2000" b="1" dirty="0">
                  <a:ln w="6600">
                    <a:solidFill>
                      <a:schemeClr val="accent2"/>
                    </a:solidFill>
                    <a:prstDash val="solid"/>
                  </a:ln>
                  <a:solidFill>
                    <a:srgbClr val="FF0000"/>
                  </a:solidFill>
                  <a:effectLst>
                    <a:outerShdw dist="38100" dir="2700000" algn="tl" rotWithShape="0">
                      <a:schemeClr val="accent2"/>
                    </a:outerShdw>
                  </a:effectLst>
                  <a:cs typeface="+mn-ea"/>
                  <a:sym typeface="+mn-lt"/>
                </a:rPr>
                <a:t>T</a:t>
              </a:r>
              <a:r>
                <a:rPr lang="en-US" altLang="zh-CN" sz="2000" b="1" dirty="0">
                  <a:ln w="6600">
                    <a:solidFill>
                      <a:schemeClr val="accent2"/>
                    </a:solidFill>
                    <a:prstDash val="solid"/>
                  </a:ln>
                  <a:solidFill>
                    <a:srgbClr val="FFFFFF"/>
                  </a:solidFill>
                  <a:effectLst>
                    <a:outerShdw dist="38100" dir="2700000" algn="tl" rotWithShape="0">
                      <a:schemeClr val="accent2"/>
                    </a:outerShdw>
                  </a:effectLst>
                  <a:cs typeface="+mn-ea"/>
                  <a:sym typeface="+mn-lt"/>
                </a:rPr>
                <a:t>he </a:t>
              </a:r>
              <a:r>
                <a:rPr lang="en-US" altLang="zh-CN" sz="2000" b="1" dirty="0">
                  <a:ln w="6600">
                    <a:solidFill>
                      <a:schemeClr val="accent2"/>
                    </a:solidFill>
                    <a:prstDash val="solid"/>
                  </a:ln>
                  <a:solidFill>
                    <a:srgbClr val="FF0000"/>
                  </a:solidFill>
                  <a:effectLst>
                    <a:outerShdw dist="38100" dir="2700000" algn="tl" rotWithShape="0">
                      <a:schemeClr val="accent2"/>
                    </a:outerShdw>
                  </a:effectLst>
                  <a:cs typeface="+mn-ea"/>
                  <a:sym typeface="+mn-lt"/>
                </a:rPr>
                <a:t>F</a:t>
              </a:r>
              <a:r>
                <a:rPr lang="en-US" altLang="zh-CN" sz="2000" b="1" dirty="0">
                  <a:ln w="6600">
                    <a:solidFill>
                      <a:schemeClr val="accent2"/>
                    </a:solidFill>
                    <a:prstDash val="solid"/>
                  </a:ln>
                  <a:solidFill>
                    <a:srgbClr val="FFFFFF"/>
                  </a:solidFill>
                  <a:effectLst>
                    <a:outerShdw dist="38100" dir="2700000" algn="tl" rotWithShape="0">
                      <a:schemeClr val="accent2"/>
                    </a:outerShdw>
                  </a:effectLst>
                  <a:cs typeface="+mn-ea"/>
                  <a:sym typeface="+mn-lt"/>
                </a:rPr>
                <a:t>lag</a:t>
              </a:r>
              <a:endParaRPr lang="zh-CN" altLang="en-US" sz="2000" b="1" cap="none" spc="0" dirty="0">
                <a:ln w="6600">
                  <a:solidFill>
                    <a:schemeClr val="accent2"/>
                  </a:solidFill>
                  <a:prstDash val="solid"/>
                </a:ln>
                <a:solidFill>
                  <a:srgbClr val="FFFFFF"/>
                </a:solidFill>
                <a:effectLst>
                  <a:outerShdw dist="38100" dir="2700000" algn="tl" rotWithShape="0">
                    <a:schemeClr val="accent2"/>
                  </a:outerShdw>
                </a:effectLst>
                <a:cs typeface="+mn-ea"/>
                <a:sym typeface="+mn-lt"/>
              </a:endParaRPr>
            </a:p>
          </p:txBody>
        </p:sp>
      </p:grpSp>
    </p:spTree>
    <p:extLst>
      <p:ext uri="{BB962C8B-B14F-4D97-AF65-F5344CB8AC3E}">
        <p14:creationId xmlns:p14="http://schemas.microsoft.com/office/powerpoint/2010/main" val="38592933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 calcmode="lin" valueType="num">
                                      <p:cBhvr additive="base">
                                        <p:cTn id="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wipe(down)">
                                      <p:cBhvr>
                                        <p:cTn id="16" dur="580">
                                          <p:stCondLst>
                                            <p:cond delay="0"/>
                                          </p:stCondLst>
                                        </p:cTn>
                                        <p:tgtEl>
                                          <p:spTgt spid="3074"/>
                                        </p:tgtEl>
                                      </p:cBhvr>
                                    </p:animEffect>
                                    <p:anim calcmode="lin" valueType="num">
                                      <p:cBhvr>
                                        <p:cTn id="17"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22" dur="26">
                                          <p:stCondLst>
                                            <p:cond delay="650"/>
                                          </p:stCondLst>
                                        </p:cTn>
                                        <p:tgtEl>
                                          <p:spTgt spid="3074"/>
                                        </p:tgtEl>
                                      </p:cBhvr>
                                      <p:to x="100000" y="60000"/>
                                    </p:animScale>
                                    <p:animScale>
                                      <p:cBhvr>
                                        <p:cTn id="23" dur="166" decel="50000">
                                          <p:stCondLst>
                                            <p:cond delay="676"/>
                                          </p:stCondLst>
                                        </p:cTn>
                                        <p:tgtEl>
                                          <p:spTgt spid="3074"/>
                                        </p:tgtEl>
                                      </p:cBhvr>
                                      <p:to x="100000" y="100000"/>
                                    </p:animScale>
                                    <p:animScale>
                                      <p:cBhvr>
                                        <p:cTn id="24" dur="26">
                                          <p:stCondLst>
                                            <p:cond delay="1312"/>
                                          </p:stCondLst>
                                        </p:cTn>
                                        <p:tgtEl>
                                          <p:spTgt spid="3074"/>
                                        </p:tgtEl>
                                      </p:cBhvr>
                                      <p:to x="100000" y="80000"/>
                                    </p:animScale>
                                    <p:animScale>
                                      <p:cBhvr>
                                        <p:cTn id="25" dur="166" decel="50000">
                                          <p:stCondLst>
                                            <p:cond delay="1338"/>
                                          </p:stCondLst>
                                        </p:cTn>
                                        <p:tgtEl>
                                          <p:spTgt spid="3074"/>
                                        </p:tgtEl>
                                      </p:cBhvr>
                                      <p:to x="100000" y="100000"/>
                                    </p:animScale>
                                    <p:animScale>
                                      <p:cBhvr>
                                        <p:cTn id="26" dur="26">
                                          <p:stCondLst>
                                            <p:cond delay="1642"/>
                                          </p:stCondLst>
                                        </p:cTn>
                                        <p:tgtEl>
                                          <p:spTgt spid="3074"/>
                                        </p:tgtEl>
                                      </p:cBhvr>
                                      <p:to x="100000" y="90000"/>
                                    </p:animScale>
                                    <p:animScale>
                                      <p:cBhvr>
                                        <p:cTn id="27" dur="166" decel="50000">
                                          <p:stCondLst>
                                            <p:cond delay="1668"/>
                                          </p:stCondLst>
                                        </p:cTn>
                                        <p:tgtEl>
                                          <p:spTgt spid="3074"/>
                                        </p:tgtEl>
                                      </p:cBhvr>
                                      <p:to x="100000" y="100000"/>
                                    </p:animScale>
                                    <p:animScale>
                                      <p:cBhvr>
                                        <p:cTn id="28" dur="26">
                                          <p:stCondLst>
                                            <p:cond delay="1808"/>
                                          </p:stCondLst>
                                        </p:cTn>
                                        <p:tgtEl>
                                          <p:spTgt spid="3074"/>
                                        </p:tgtEl>
                                      </p:cBhvr>
                                      <p:to x="100000" y="95000"/>
                                    </p:animScale>
                                    <p:animScale>
                                      <p:cBhvr>
                                        <p:cTn id="29" dur="166" decel="50000">
                                          <p:stCondLst>
                                            <p:cond delay="1834"/>
                                          </p:stCondLst>
                                        </p:cTn>
                                        <p:tgtEl>
                                          <p:spTgt spid="3074"/>
                                        </p:tgtEl>
                                      </p:cBhvr>
                                      <p:to x="100000" y="100000"/>
                                    </p:animScale>
                                  </p:childTnLst>
                                </p:cTn>
                              </p:par>
                            </p:childTnLst>
                          </p:cTn>
                        </p:par>
                        <p:par>
                          <p:cTn id="30" fill="hold">
                            <p:stCondLst>
                              <p:cond delay="2000"/>
                            </p:stCondLst>
                            <p:childTnLst>
                              <p:par>
                                <p:cTn id="31" presetID="1"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跳转</a:t>
            </a:r>
          </a:p>
          <a:p>
            <a:pPr lvl="1"/>
            <a:r>
              <a:rPr lang="zh-CN" altLang="en-US" dirty="0">
                <a:cs typeface="+mn-ea"/>
                <a:sym typeface="+mn-lt"/>
              </a:rPr>
              <a:t>要跳转到某个地址或某个函数时，按</a:t>
            </a:r>
            <a:r>
              <a:rPr lang="en-US" altLang="zh-CN" dirty="0">
                <a:cs typeface="+mn-ea"/>
                <a:sym typeface="+mn-lt"/>
              </a:rPr>
              <a:t>G</a:t>
            </a:r>
            <a:r>
              <a:rPr lang="zh-CN" altLang="en-US" dirty="0">
                <a:cs typeface="+mn-ea"/>
                <a:sym typeface="+mn-lt"/>
              </a:rPr>
              <a:t>并输入要跳转的地址或函数名称，可以直接实现跳转</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pic>
        <p:nvPicPr>
          <p:cNvPr id="7" name="图片 6">
            <a:extLst>
              <a:ext uri="{FF2B5EF4-FFF2-40B4-BE49-F238E27FC236}">
                <a16:creationId xmlns:a16="http://schemas.microsoft.com/office/drawing/2014/main" id="{74499C68-CFE6-450C-B47A-9C61FB4AA3ED}"/>
              </a:ext>
            </a:extLst>
          </p:cNvPr>
          <p:cNvPicPr>
            <a:picLocks noChangeAspect="1"/>
          </p:cNvPicPr>
          <p:nvPr/>
        </p:nvPicPr>
        <p:blipFill>
          <a:blip r:embed="rId2"/>
          <a:stretch>
            <a:fillRect/>
          </a:stretch>
        </p:blipFill>
        <p:spPr>
          <a:xfrm>
            <a:off x="2504728" y="3229360"/>
            <a:ext cx="4187132" cy="3512008"/>
          </a:xfrm>
          <a:prstGeom prst="rect">
            <a:avLst/>
          </a:prstGeom>
        </p:spPr>
      </p:pic>
    </p:spTree>
    <p:extLst>
      <p:ext uri="{BB962C8B-B14F-4D97-AF65-F5344CB8AC3E}">
        <p14:creationId xmlns:p14="http://schemas.microsoft.com/office/powerpoint/2010/main" val="304618977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视图切换</a:t>
            </a:r>
          </a:p>
          <a:p>
            <a:pPr lvl="1"/>
            <a:r>
              <a:rPr lang="en-US" altLang="zh-CN" dirty="0">
                <a:cs typeface="+mn-ea"/>
                <a:sym typeface="+mn-lt"/>
              </a:rPr>
              <a:t>IDA Pro</a:t>
            </a:r>
            <a:r>
              <a:rPr lang="zh-CN" altLang="en-US" dirty="0">
                <a:cs typeface="+mn-ea"/>
                <a:sym typeface="+mn-lt"/>
              </a:rPr>
              <a:t>能将反汇编的结果以两种方式显示出来，分别是</a:t>
            </a:r>
            <a:r>
              <a:rPr lang="zh-CN" altLang="en-US" dirty="0">
                <a:solidFill>
                  <a:srgbClr val="FF0000"/>
                </a:solidFill>
                <a:cs typeface="+mn-ea"/>
                <a:sym typeface="+mn-lt"/>
              </a:rPr>
              <a:t>文本模式</a:t>
            </a:r>
            <a:r>
              <a:rPr lang="zh-CN" altLang="en-US" dirty="0">
                <a:cs typeface="+mn-ea"/>
                <a:sym typeface="+mn-lt"/>
              </a:rPr>
              <a:t>和</a:t>
            </a:r>
            <a:r>
              <a:rPr lang="zh-CN" altLang="en-US" dirty="0">
                <a:solidFill>
                  <a:srgbClr val="3333FF"/>
                </a:solidFill>
                <a:cs typeface="+mn-ea"/>
                <a:sym typeface="+mn-lt"/>
              </a:rPr>
              <a:t>图形模式</a:t>
            </a:r>
            <a:r>
              <a:rPr lang="zh-CN" altLang="en-US" dirty="0">
                <a:cs typeface="+mn-ea"/>
                <a:sym typeface="+mn-lt"/>
              </a:rPr>
              <a:t>。</a:t>
            </a:r>
            <a:endParaRPr lang="en-US" altLang="zh-CN" dirty="0">
              <a:cs typeface="+mn-ea"/>
              <a:sym typeface="+mn-lt"/>
            </a:endParaRPr>
          </a:p>
          <a:p>
            <a:pPr lvl="2"/>
            <a:r>
              <a:rPr lang="zh-CN" altLang="en-US" dirty="0">
                <a:cs typeface="+mn-ea"/>
                <a:sym typeface="+mn-lt"/>
              </a:rPr>
              <a:t>按</a:t>
            </a:r>
            <a:r>
              <a:rPr lang="zh-CN" altLang="en-US" dirty="0">
                <a:highlight>
                  <a:srgbClr val="FFFF00"/>
                </a:highlight>
                <a:cs typeface="+mn-ea"/>
                <a:sym typeface="+mn-lt"/>
              </a:rPr>
              <a:t>空格键（</a:t>
            </a:r>
            <a:r>
              <a:rPr lang="en-US" altLang="zh-CN" dirty="0">
                <a:highlight>
                  <a:srgbClr val="FFFF00"/>
                </a:highlight>
                <a:cs typeface="+mn-ea"/>
                <a:sym typeface="+mn-lt"/>
              </a:rPr>
              <a:t>Space</a:t>
            </a:r>
            <a:r>
              <a:rPr lang="zh-CN" altLang="en-US" dirty="0">
                <a:highlight>
                  <a:srgbClr val="FFFF00"/>
                </a:highlight>
                <a:cs typeface="+mn-ea"/>
                <a:sym typeface="+mn-lt"/>
              </a:rPr>
              <a:t>）能够在这两种模式之间切换</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pic>
        <p:nvPicPr>
          <p:cNvPr id="8" name="图片 7">
            <a:extLst>
              <a:ext uri="{FF2B5EF4-FFF2-40B4-BE49-F238E27FC236}">
                <a16:creationId xmlns:a16="http://schemas.microsoft.com/office/drawing/2014/main" id="{07271C0E-CE6D-467A-BBDD-AAEA45068BA6}"/>
              </a:ext>
            </a:extLst>
          </p:cNvPr>
          <p:cNvPicPr>
            <a:picLocks noChangeAspect="1"/>
          </p:cNvPicPr>
          <p:nvPr/>
        </p:nvPicPr>
        <p:blipFill>
          <a:blip r:embed="rId2"/>
          <a:stretch>
            <a:fillRect/>
          </a:stretch>
        </p:blipFill>
        <p:spPr>
          <a:xfrm>
            <a:off x="632520" y="3604036"/>
            <a:ext cx="3200289" cy="3212976"/>
          </a:xfrm>
          <a:prstGeom prst="rect">
            <a:avLst/>
          </a:prstGeom>
        </p:spPr>
      </p:pic>
      <p:pic>
        <p:nvPicPr>
          <p:cNvPr id="10" name="图片 9">
            <a:extLst>
              <a:ext uri="{FF2B5EF4-FFF2-40B4-BE49-F238E27FC236}">
                <a16:creationId xmlns:a16="http://schemas.microsoft.com/office/drawing/2014/main" id="{0EB62747-7EE0-49B1-B1F3-5ED4981B8F84}"/>
              </a:ext>
            </a:extLst>
          </p:cNvPr>
          <p:cNvPicPr>
            <a:picLocks noChangeAspect="1"/>
          </p:cNvPicPr>
          <p:nvPr/>
        </p:nvPicPr>
        <p:blipFill>
          <a:blip r:embed="rId3"/>
          <a:stretch>
            <a:fillRect/>
          </a:stretch>
        </p:blipFill>
        <p:spPr>
          <a:xfrm>
            <a:off x="5457056" y="3622724"/>
            <a:ext cx="4154931" cy="3212975"/>
          </a:xfrm>
          <a:prstGeom prst="rect">
            <a:avLst/>
          </a:prstGeom>
        </p:spPr>
      </p:pic>
      <p:sp>
        <p:nvSpPr>
          <p:cNvPr id="11" name="箭头: 左右 10">
            <a:extLst>
              <a:ext uri="{FF2B5EF4-FFF2-40B4-BE49-F238E27FC236}">
                <a16:creationId xmlns:a16="http://schemas.microsoft.com/office/drawing/2014/main" id="{AD7A3BDF-3108-4FB6-9A83-9C66EEC04EA2}"/>
              </a:ext>
            </a:extLst>
          </p:cNvPr>
          <p:cNvSpPr/>
          <p:nvPr/>
        </p:nvSpPr>
        <p:spPr>
          <a:xfrm>
            <a:off x="3924852" y="5013176"/>
            <a:ext cx="1440160" cy="432048"/>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4D88413-FF61-4247-98A0-614CC3B2D04F}"/>
              </a:ext>
            </a:extLst>
          </p:cNvPr>
          <p:cNvSpPr txBox="1"/>
          <p:nvPr/>
        </p:nvSpPr>
        <p:spPr>
          <a:xfrm>
            <a:off x="4160912" y="4580164"/>
            <a:ext cx="877163" cy="369332"/>
          </a:xfrm>
          <a:prstGeom prst="rect">
            <a:avLst/>
          </a:prstGeom>
          <a:noFill/>
        </p:spPr>
        <p:txBody>
          <a:bodyPr wrap="none" rtlCol="0">
            <a:spAutoFit/>
          </a:bodyPr>
          <a:lstStyle/>
          <a:p>
            <a:r>
              <a:rPr lang="zh-CN" altLang="en-US" dirty="0"/>
              <a:t>空格键</a:t>
            </a:r>
          </a:p>
        </p:txBody>
      </p:sp>
    </p:spTree>
    <p:extLst>
      <p:ext uri="{BB962C8B-B14F-4D97-AF65-F5344CB8AC3E}">
        <p14:creationId xmlns:p14="http://schemas.microsoft.com/office/powerpoint/2010/main" val="114209854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交叉引用</a:t>
            </a:r>
          </a:p>
          <a:p>
            <a:pPr lvl="1"/>
            <a:r>
              <a:rPr lang="zh-CN" altLang="en-US" dirty="0">
                <a:cs typeface="+mn-ea"/>
                <a:sym typeface="+mn-lt"/>
              </a:rPr>
              <a:t>对于某个变量，有时需要查找它在哪里被引用了</a:t>
            </a:r>
            <a:endParaRPr lang="en-US" altLang="zh-CN" dirty="0">
              <a:cs typeface="+mn-ea"/>
              <a:sym typeface="+mn-lt"/>
            </a:endParaRPr>
          </a:p>
          <a:p>
            <a:pPr lvl="1"/>
            <a:r>
              <a:rPr lang="zh-CN" altLang="en-US" dirty="0">
                <a:cs typeface="+mn-ea"/>
                <a:sym typeface="+mn-lt"/>
              </a:rPr>
              <a:t>可以先将光标移至需要查看的变量处，按下</a:t>
            </a:r>
            <a:r>
              <a:rPr lang="en-US" altLang="zh-CN" dirty="0">
                <a:highlight>
                  <a:srgbClr val="FFFF00"/>
                </a:highlight>
                <a:cs typeface="+mn-ea"/>
                <a:sym typeface="+mn-lt"/>
              </a:rPr>
              <a:t>X</a:t>
            </a:r>
            <a:r>
              <a:rPr lang="zh-CN" altLang="en-US" dirty="0">
                <a:highlight>
                  <a:srgbClr val="FFFF00"/>
                </a:highlight>
                <a:cs typeface="+mn-ea"/>
                <a:sym typeface="+mn-lt"/>
              </a:rPr>
              <a:t>键</a:t>
            </a:r>
            <a:r>
              <a:rPr lang="zh-CN" altLang="en-US" dirty="0">
                <a:cs typeface="+mn-ea"/>
                <a:sym typeface="+mn-lt"/>
              </a:rPr>
              <a:t>，就会出现所有关于该变量交叉引用列表</a:t>
            </a:r>
            <a:endParaRPr lang="en-US" altLang="zh-CN" dirty="0">
              <a:cs typeface="+mn-ea"/>
              <a:sym typeface="+mn-lt"/>
            </a:endParaRPr>
          </a:p>
          <a:p>
            <a:pPr lvl="2"/>
            <a:r>
              <a:rPr lang="zh-CN" altLang="en-US" dirty="0">
                <a:cs typeface="+mn-ea"/>
                <a:sym typeface="+mn-lt"/>
              </a:rPr>
              <a:t>查看函数的交叉引用时进行同样的操作即可</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pic>
        <p:nvPicPr>
          <p:cNvPr id="7" name="图片 6">
            <a:extLst>
              <a:ext uri="{FF2B5EF4-FFF2-40B4-BE49-F238E27FC236}">
                <a16:creationId xmlns:a16="http://schemas.microsoft.com/office/drawing/2014/main" id="{BAD817CE-659F-4389-98B8-56C7B5B714F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496616" y="4221088"/>
            <a:ext cx="6633667" cy="2288358"/>
          </a:xfrm>
          <a:prstGeom prst="rect">
            <a:avLst/>
          </a:prstGeom>
        </p:spPr>
      </p:pic>
    </p:spTree>
    <p:extLst>
      <p:ext uri="{BB962C8B-B14F-4D97-AF65-F5344CB8AC3E}">
        <p14:creationId xmlns:p14="http://schemas.microsoft.com/office/powerpoint/2010/main" val="320272474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5177780" cy="4752528"/>
          </a:xfrm>
        </p:spPr>
        <p:txBody>
          <a:bodyPr/>
          <a:lstStyle/>
          <a:p>
            <a:r>
              <a:rPr lang="zh-CN" altLang="en-US" dirty="0">
                <a:cs typeface="+mn-ea"/>
                <a:sym typeface="+mn-lt"/>
              </a:rPr>
              <a:t>重命名</a:t>
            </a:r>
          </a:p>
          <a:p>
            <a:pPr lvl="1"/>
            <a:r>
              <a:rPr lang="zh-CN" altLang="en-US" dirty="0">
                <a:cs typeface="+mn-ea"/>
                <a:sym typeface="+mn-lt"/>
              </a:rPr>
              <a:t>将光标移至要重命名的函数或变量处，按下</a:t>
            </a:r>
            <a:r>
              <a:rPr lang="en-US" altLang="zh-CN" dirty="0">
                <a:cs typeface="+mn-ea"/>
                <a:sym typeface="+mn-lt"/>
              </a:rPr>
              <a:t>N</a:t>
            </a:r>
            <a:r>
              <a:rPr lang="zh-CN" altLang="en-US" dirty="0">
                <a:cs typeface="+mn-ea"/>
                <a:sym typeface="+mn-lt"/>
              </a:rPr>
              <a:t>键，即可对函数和变量重命名。</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
        <p:nvSpPr>
          <p:cNvPr id="7" name="内容占位符 3">
            <a:extLst>
              <a:ext uri="{FF2B5EF4-FFF2-40B4-BE49-F238E27FC236}">
                <a16:creationId xmlns:a16="http://schemas.microsoft.com/office/drawing/2014/main" id="{EECF0D46-DFB8-418E-A646-5AE058EA42A8}"/>
              </a:ext>
            </a:extLst>
          </p:cNvPr>
          <p:cNvSpPr txBox="1">
            <a:spLocks/>
          </p:cNvSpPr>
          <p:nvPr/>
        </p:nvSpPr>
        <p:spPr>
          <a:xfrm>
            <a:off x="489899" y="4204248"/>
            <a:ext cx="5111173" cy="253712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Clr>
                <a:schemeClr val="accent6">
                  <a:lumMod val="75000"/>
                </a:schemeClr>
              </a:buClr>
              <a:buFont typeface="Wingdings" panose="05000000000000000000" pitchFamily="2" charset="2"/>
              <a:buChar char="p"/>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Ø"/>
              <a:defRPr sz="24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cs typeface="+mn-ea"/>
                <a:sym typeface="+mn-lt"/>
              </a:rPr>
              <a:t>修改变量类型</a:t>
            </a:r>
          </a:p>
          <a:p>
            <a:pPr lvl="1"/>
            <a:r>
              <a:rPr lang="zh-CN" altLang="en-US" sz="3000" dirty="0">
                <a:cs typeface="+mn-ea"/>
                <a:sym typeface="+mn-lt"/>
              </a:rPr>
              <a:t>要修改变量类型时，将光标移至要修改的变量处，按下</a:t>
            </a:r>
            <a:r>
              <a:rPr lang="en-US" altLang="zh-CN" sz="3000" dirty="0">
                <a:cs typeface="+mn-ea"/>
                <a:sym typeface="+mn-lt"/>
              </a:rPr>
              <a:t>Y</a:t>
            </a:r>
            <a:r>
              <a:rPr lang="zh-CN" altLang="en-US" sz="3000" dirty="0">
                <a:cs typeface="+mn-ea"/>
                <a:sym typeface="+mn-lt"/>
              </a:rPr>
              <a:t>键，在弹出的窗口处输入新的变量类型。</a:t>
            </a:r>
          </a:p>
        </p:txBody>
      </p:sp>
      <p:pic>
        <p:nvPicPr>
          <p:cNvPr id="9" name="图片 8">
            <a:extLst>
              <a:ext uri="{FF2B5EF4-FFF2-40B4-BE49-F238E27FC236}">
                <a16:creationId xmlns:a16="http://schemas.microsoft.com/office/drawing/2014/main" id="{4C019076-ECA1-4BCE-8A76-26D44A9066BF}"/>
              </a:ext>
            </a:extLst>
          </p:cNvPr>
          <p:cNvPicPr>
            <a:picLocks noChangeAspect="1"/>
          </p:cNvPicPr>
          <p:nvPr/>
        </p:nvPicPr>
        <p:blipFill>
          <a:blip r:embed="rId2"/>
          <a:stretch>
            <a:fillRect/>
          </a:stretch>
        </p:blipFill>
        <p:spPr>
          <a:xfrm>
            <a:off x="5601072" y="2276872"/>
            <a:ext cx="3859751" cy="1656184"/>
          </a:xfrm>
          <a:prstGeom prst="rect">
            <a:avLst/>
          </a:prstGeom>
        </p:spPr>
      </p:pic>
      <p:pic>
        <p:nvPicPr>
          <p:cNvPr id="11" name="图片 10">
            <a:extLst>
              <a:ext uri="{FF2B5EF4-FFF2-40B4-BE49-F238E27FC236}">
                <a16:creationId xmlns:a16="http://schemas.microsoft.com/office/drawing/2014/main" id="{959EB3A2-D9A9-4611-992C-A39AFA884989}"/>
              </a:ext>
            </a:extLst>
          </p:cNvPr>
          <p:cNvPicPr>
            <a:picLocks noChangeAspect="1"/>
          </p:cNvPicPr>
          <p:nvPr/>
        </p:nvPicPr>
        <p:blipFill rotWithShape="1">
          <a:blip r:embed="rId3"/>
          <a:srcRect l="1237" t="767" r="8898" b="-767"/>
          <a:stretch/>
        </p:blipFill>
        <p:spPr>
          <a:xfrm>
            <a:off x="5644397" y="5013176"/>
            <a:ext cx="4261832" cy="1400931"/>
          </a:xfrm>
          <a:prstGeom prst="rect">
            <a:avLst/>
          </a:prstGeom>
        </p:spPr>
      </p:pic>
    </p:spTree>
    <p:extLst>
      <p:ext uri="{BB962C8B-B14F-4D97-AF65-F5344CB8AC3E}">
        <p14:creationId xmlns:p14="http://schemas.microsoft.com/office/powerpoint/2010/main" val="131509380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字符串相关</a:t>
            </a:r>
          </a:p>
          <a:p>
            <a:pPr lvl="1"/>
            <a:r>
              <a:rPr lang="zh-CN" altLang="en-US" dirty="0">
                <a:cs typeface="+mn-ea"/>
                <a:sym typeface="+mn-lt"/>
              </a:rPr>
              <a:t>快捷键</a:t>
            </a:r>
            <a:r>
              <a:rPr lang="en-US" altLang="zh-CN" dirty="0">
                <a:cs typeface="+mn-ea"/>
                <a:sym typeface="+mn-lt"/>
              </a:rPr>
              <a:t>Shift+F12</a:t>
            </a:r>
            <a:r>
              <a:rPr lang="zh-CN" altLang="en-US" dirty="0">
                <a:cs typeface="+mn-ea"/>
                <a:sym typeface="+mn-lt"/>
              </a:rPr>
              <a:t>可以将程序中所有的字符串列出来。</a:t>
            </a:r>
          </a:p>
          <a:p>
            <a:pPr lvl="1"/>
            <a:r>
              <a:rPr lang="zh-CN" altLang="en-US" dirty="0">
                <a:cs typeface="+mn-ea"/>
                <a:sym typeface="+mn-lt"/>
              </a:rPr>
              <a:t>快捷键</a:t>
            </a:r>
            <a:r>
              <a:rPr lang="en-US" altLang="zh-CN" dirty="0" err="1">
                <a:cs typeface="+mn-ea"/>
                <a:sym typeface="+mn-lt"/>
              </a:rPr>
              <a:t>Alt+T</a:t>
            </a:r>
            <a:r>
              <a:rPr lang="zh-CN" altLang="en-US" dirty="0">
                <a:cs typeface="+mn-ea"/>
                <a:sym typeface="+mn-lt"/>
              </a:rPr>
              <a:t>可以搜索某个特定的字符串。</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pic>
        <p:nvPicPr>
          <p:cNvPr id="7" name="图片 6">
            <a:extLst>
              <a:ext uri="{FF2B5EF4-FFF2-40B4-BE49-F238E27FC236}">
                <a16:creationId xmlns:a16="http://schemas.microsoft.com/office/drawing/2014/main" id="{7D12807E-93B5-4353-A3E6-5025AB539774}"/>
              </a:ext>
            </a:extLst>
          </p:cNvPr>
          <p:cNvPicPr>
            <a:picLocks noChangeAspect="1"/>
          </p:cNvPicPr>
          <p:nvPr/>
        </p:nvPicPr>
        <p:blipFill>
          <a:blip r:embed="rId2"/>
          <a:stretch>
            <a:fillRect/>
          </a:stretch>
        </p:blipFill>
        <p:spPr>
          <a:xfrm>
            <a:off x="2576736" y="3890273"/>
            <a:ext cx="4333608" cy="2704564"/>
          </a:xfrm>
          <a:prstGeom prst="rect">
            <a:avLst/>
          </a:prstGeom>
        </p:spPr>
      </p:pic>
    </p:spTree>
    <p:extLst>
      <p:ext uri="{BB962C8B-B14F-4D97-AF65-F5344CB8AC3E}">
        <p14:creationId xmlns:p14="http://schemas.microsoft.com/office/powerpoint/2010/main" val="6606540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数据和指令之间的切换</a:t>
            </a:r>
          </a:p>
          <a:p>
            <a:pPr lvl="1"/>
            <a:r>
              <a:rPr lang="zh-CN" altLang="en-US" dirty="0">
                <a:cs typeface="+mn-ea"/>
                <a:sym typeface="+mn-lt"/>
              </a:rPr>
              <a:t>如果确信某段十六进制数据是一段指令，那么可以按下</a:t>
            </a:r>
            <a:r>
              <a:rPr lang="zh-CN" altLang="en-US" dirty="0">
                <a:solidFill>
                  <a:srgbClr val="FF0000"/>
                </a:solidFill>
                <a:cs typeface="+mn-ea"/>
                <a:sym typeface="+mn-lt"/>
              </a:rPr>
              <a:t>快捷键</a:t>
            </a:r>
            <a:r>
              <a:rPr lang="en-US" altLang="zh-CN" dirty="0">
                <a:solidFill>
                  <a:srgbClr val="FF0000"/>
                </a:solidFill>
                <a:cs typeface="+mn-ea"/>
                <a:sym typeface="+mn-lt"/>
              </a:rPr>
              <a:t>C</a:t>
            </a:r>
            <a:r>
              <a:rPr lang="zh-CN" altLang="en-US" dirty="0">
                <a:cs typeface="+mn-ea"/>
                <a:sym typeface="+mn-lt"/>
              </a:rPr>
              <a:t>，它能将一段十六进制数据解释为汇编指令。</a:t>
            </a:r>
            <a:endParaRPr lang="en-US" altLang="zh-CN" dirty="0">
              <a:cs typeface="+mn-ea"/>
              <a:sym typeface="+mn-lt"/>
            </a:endParaRPr>
          </a:p>
          <a:p>
            <a:pPr lvl="1"/>
            <a:r>
              <a:rPr lang="zh-CN" altLang="en-US" dirty="0">
                <a:solidFill>
                  <a:srgbClr val="FF0000"/>
                </a:solidFill>
                <a:cs typeface="+mn-ea"/>
                <a:sym typeface="+mn-lt"/>
              </a:rPr>
              <a:t>快捷键</a:t>
            </a:r>
            <a:r>
              <a:rPr lang="en-US" altLang="zh-CN" dirty="0">
                <a:solidFill>
                  <a:srgbClr val="FF0000"/>
                </a:solidFill>
                <a:cs typeface="+mn-ea"/>
                <a:sym typeface="+mn-lt"/>
              </a:rPr>
              <a:t>P</a:t>
            </a:r>
            <a:r>
              <a:rPr lang="zh-CN" altLang="en-US" dirty="0">
                <a:cs typeface="+mn-ea"/>
                <a:sym typeface="+mn-lt"/>
              </a:rPr>
              <a:t>能够将一段代码定义为函数，并且定义的函数会在函数窗口中显示出来。</a:t>
            </a:r>
            <a:endParaRPr lang="en-US" altLang="zh-CN" dirty="0">
              <a:cs typeface="+mn-ea"/>
              <a:sym typeface="+mn-lt"/>
            </a:endParaRPr>
          </a:p>
          <a:p>
            <a:pPr lvl="1"/>
            <a:r>
              <a:rPr lang="zh-CN" altLang="en-US" dirty="0">
                <a:cs typeface="+mn-ea"/>
                <a:sym typeface="+mn-lt"/>
              </a:rPr>
              <a:t>将数据定义为指令或函数后，如果想取消定义，按下</a:t>
            </a:r>
            <a:r>
              <a:rPr lang="zh-CN" altLang="en-US" dirty="0">
                <a:solidFill>
                  <a:srgbClr val="FF0000"/>
                </a:solidFill>
                <a:cs typeface="+mn-ea"/>
                <a:sym typeface="+mn-lt"/>
              </a:rPr>
              <a:t>快捷键</a:t>
            </a:r>
            <a:r>
              <a:rPr lang="en-US" altLang="zh-CN" dirty="0">
                <a:solidFill>
                  <a:srgbClr val="FF0000"/>
                </a:solidFill>
                <a:cs typeface="+mn-ea"/>
                <a:sym typeface="+mn-lt"/>
              </a:rPr>
              <a:t>U</a:t>
            </a:r>
            <a:r>
              <a:rPr lang="zh-CN" altLang="en-US" dirty="0">
                <a:cs typeface="+mn-ea"/>
                <a:sym typeface="+mn-lt"/>
              </a:rPr>
              <a:t>即可取消定义，并将指令或函数以十六进制的数据来显示。</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224018175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normAutofit lnSpcReduction="10000"/>
          </a:bodyPr>
          <a:lstStyle/>
          <a:p>
            <a:r>
              <a:rPr lang="zh-CN" altLang="en-US" dirty="0">
                <a:cs typeface="+mn-ea"/>
                <a:sym typeface="+mn-lt"/>
              </a:rPr>
              <a:t>数据和字符串的切换</a:t>
            </a:r>
          </a:p>
          <a:p>
            <a:pPr lvl="1"/>
            <a:r>
              <a:rPr lang="zh-CN" altLang="en-US" dirty="0">
                <a:cs typeface="+mn-ea"/>
                <a:sym typeface="+mn-lt"/>
              </a:rPr>
              <a:t>如果确信某段十六进制数据是字符串，</a:t>
            </a:r>
            <a:r>
              <a:rPr lang="zh-CN" altLang="en-US" dirty="0">
                <a:solidFill>
                  <a:srgbClr val="FF0000"/>
                </a:solidFill>
                <a:cs typeface="+mn-ea"/>
                <a:sym typeface="+mn-lt"/>
              </a:rPr>
              <a:t>快捷键</a:t>
            </a:r>
            <a:r>
              <a:rPr lang="en-US" altLang="zh-CN" dirty="0">
                <a:solidFill>
                  <a:srgbClr val="FF0000"/>
                </a:solidFill>
                <a:cs typeface="+mn-ea"/>
                <a:sym typeface="+mn-lt"/>
              </a:rPr>
              <a:t>A</a:t>
            </a:r>
            <a:r>
              <a:rPr lang="zh-CN" altLang="en-US" dirty="0">
                <a:cs typeface="+mn-ea"/>
                <a:sym typeface="+mn-lt"/>
              </a:rPr>
              <a:t>可以将该十六进制数据转换为字符串。如果要取消转换，按下</a:t>
            </a:r>
            <a:r>
              <a:rPr lang="zh-CN" altLang="en-US" dirty="0">
                <a:solidFill>
                  <a:srgbClr val="FF0000"/>
                </a:solidFill>
                <a:cs typeface="+mn-ea"/>
                <a:sym typeface="+mn-lt"/>
              </a:rPr>
              <a:t>快捷键</a:t>
            </a:r>
            <a:r>
              <a:rPr lang="en-US" altLang="zh-CN" dirty="0">
                <a:solidFill>
                  <a:srgbClr val="FF0000"/>
                </a:solidFill>
                <a:cs typeface="+mn-ea"/>
                <a:sym typeface="+mn-lt"/>
              </a:rPr>
              <a:t>U</a:t>
            </a:r>
            <a:r>
              <a:rPr lang="zh-CN" altLang="en-US" dirty="0">
                <a:cs typeface="+mn-ea"/>
                <a:sym typeface="+mn-lt"/>
              </a:rPr>
              <a:t>即可。</a:t>
            </a:r>
            <a:endParaRPr lang="en-US" altLang="zh-CN" dirty="0">
              <a:cs typeface="+mn-ea"/>
              <a:sym typeface="+mn-lt"/>
            </a:endParaRPr>
          </a:p>
          <a:p>
            <a:pPr lvl="1"/>
            <a:endParaRPr lang="en-US" altLang="zh-CN" dirty="0">
              <a:cs typeface="+mn-ea"/>
              <a:sym typeface="+mn-lt"/>
            </a:endParaRPr>
          </a:p>
          <a:p>
            <a:r>
              <a:rPr lang="zh-CN" altLang="en-US" dirty="0">
                <a:cs typeface="+mn-ea"/>
                <a:sym typeface="+mn-lt"/>
              </a:rPr>
              <a:t>进制转换</a:t>
            </a:r>
          </a:p>
          <a:p>
            <a:pPr lvl="1"/>
            <a:r>
              <a:rPr lang="en-US" altLang="zh-CN" dirty="0">
                <a:cs typeface="+mn-ea"/>
                <a:sym typeface="+mn-lt"/>
              </a:rPr>
              <a:t>IDA Pro</a:t>
            </a:r>
            <a:r>
              <a:rPr lang="zh-CN" altLang="en-US" dirty="0">
                <a:cs typeface="+mn-ea"/>
                <a:sym typeface="+mn-lt"/>
              </a:rPr>
              <a:t>里面的数据默认都是十六进制显示的，有时候需要将其转换为我们熟悉的十进制，只需将光标移至待转换的数据处并按下</a:t>
            </a:r>
            <a:r>
              <a:rPr lang="zh-CN" altLang="en-US" dirty="0">
                <a:solidFill>
                  <a:srgbClr val="FF0000"/>
                </a:solidFill>
                <a:cs typeface="+mn-ea"/>
                <a:sym typeface="+mn-lt"/>
              </a:rPr>
              <a:t>快捷键</a:t>
            </a:r>
            <a:r>
              <a:rPr lang="en-US" altLang="zh-CN" dirty="0">
                <a:solidFill>
                  <a:srgbClr val="FF0000"/>
                </a:solidFill>
                <a:cs typeface="+mn-ea"/>
                <a:sym typeface="+mn-lt"/>
              </a:rPr>
              <a:t>H</a:t>
            </a:r>
            <a:r>
              <a:rPr lang="zh-CN" altLang="en-US" dirty="0">
                <a:cs typeface="+mn-ea"/>
                <a:sym typeface="+mn-lt"/>
              </a:rPr>
              <a:t>即可实现进制转换。</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pic>
        <p:nvPicPr>
          <p:cNvPr id="6" name="图片 5">
            <a:extLst>
              <a:ext uri="{FF2B5EF4-FFF2-40B4-BE49-F238E27FC236}">
                <a16:creationId xmlns:a16="http://schemas.microsoft.com/office/drawing/2014/main" id="{6891F4E9-42A6-4C9C-BEDC-A9ACBBC90F7C}"/>
              </a:ext>
            </a:extLst>
          </p:cNvPr>
          <p:cNvPicPr>
            <a:picLocks noChangeAspect="1"/>
          </p:cNvPicPr>
          <p:nvPr/>
        </p:nvPicPr>
        <p:blipFill>
          <a:blip r:embed="rId2"/>
          <a:stretch>
            <a:fillRect/>
          </a:stretch>
        </p:blipFill>
        <p:spPr>
          <a:xfrm>
            <a:off x="2432720" y="6150787"/>
            <a:ext cx="2092433" cy="590581"/>
          </a:xfrm>
          <a:prstGeom prst="rect">
            <a:avLst/>
          </a:prstGeom>
        </p:spPr>
      </p:pic>
      <p:pic>
        <p:nvPicPr>
          <p:cNvPr id="8" name="图片 7">
            <a:extLst>
              <a:ext uri="{FF2B5EF4-FFF2-40B4-BE49-F238E27FC236}">
                <a16:creationId xmlns:a16="http://schemas.microsoft.com/office/drawing/2014/main" id="{6701F830-DCE4-4860-AE9C-A674DB6885E2}"/>
              </a:ext>
            </a:extLst>
          </p:cNvPr>
          <p:cNvPicPr>
            <a:picLocks noChangeAspect="1"/>
          </p:cNvPicPr>
          <p:nvPr/>
        </p:nvPicPr>
        <p:blipFill rotWithShape="1">
          <a:blip r:embed="rId3"/>
          <a:srcRect t="4687"/>
          <a:stretch/>
        </p:blipFill>
        <p:spPr>
          <a:xfrm>
            <a:off x="5673080" y="6150787"/>
            <a:ext cx="2016224" cy="552114"/>
          </a:xfrm>
          <a:prstGeom prst="rect">
            <a:avLst/>
          </a:prstGeom>
        </p:spPr>
      </p:pic>
      <p:sp>
        <p:nvSpPr>
          <p:cNvPr id="9" name="箭头: 右 8">
            <a:extLst>
              <a:ext uri="{FF2B5EF4-FFF2-40B4-BE49-F238E27FC236}">
                <a16:creationId xmlns:a16="http://schemas.microsoft.com/office/drawing/2014/main" id="{B7DACD8E-6D66-4342-808C-80188575F734}"/>
              </a:ext>
            </a:extLst>
          </p:cNvPr>
          <p:cNvSpPr/>
          <p:nvPr/>
        </p:nvSpPr>
        <p:spPr>
          <a:xfrm>
            <a:off x="4808984" y="6381328"/>
            <a:ext cx="720080" cy="14401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74624530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修改堆栈平衡</a:t>
            </a:r>
          </a:p>
          <a:p>
            <a:pPr lvl="1"/>
            <a:r>
              <a:rPr lang="en-US" altLang="zh-CN" dirty="0">
                <a:cs typeface="+mn-ea"/>
                <a:sym typeface="+mn-lt"/>
              </a:rPr>
              <a:t>IDA Pro</a:t>
            </a:r>
            <a:r>
              <a:rPr lang="zh-CN" altLang="en-US" dirty="0">
                <a:cs typeface="+mn-ea"/>
                <a:sym typeface="+mn-lt"/>
              </a:rPr>
              <a:t>会跟踪函数内每一条指令上的栈指针的变化。如果</a:t>
            </a:r>
            <a:r>
              <a:rPr lang="en-US" altLang="zh-CN" dirty="0">
                <a:cs typeface="+mn-ea"/>
                <a:sym typeface="+mn-lt"/>
              </a:rPr>
              <a:t>IDA Pro</a:t>
            </a:r>
            <a:r>
              <a:rPr lang="zh-CN" altLang="en-US" dirty="0">
                <a:cs typeface="+mn-ea"/>
                <a:sym typeface="+mn-lt"/>
              </a:rPr>
              <a:t>无法确定一条指令是否更改了栈指针，就需要手动调整栈指针了，否则</a:t>
            </a:r>
            <a:r>
              <a:rPr lang="en-US" altLang="zh-CN" dirty="0">
                <a:cs typeface="+mn-ea"/>
                <a:sym typeface="+mn-lt"/>
              </a:rPr>
              <a:t>IDA Pro</a:t>
            </a:r>
            <a:r>
              <a:rPr lang="zh-CN" altLang="en-US" dirty="0">
                <a:cs typeface="+mn-ea"/>
                <a:sym typeface="+mn-lt"/>
              </a:rPr>
              <a:t>会为函数剩余部分提供一个错误的栈指针。</a:t>
            </a:r>
          </a:p>
          <a:p>
            <a:pPr lvl="1"/>
            <a:r>
              <a:rPr lang="zh-CN" altLang="en-US" dirty="0">
                <a:cs typeface="+mn-ea"/>
                <a:sym typeface="+mn-lt"/>
              </a:rPr>
              <a:t>修改堆栈平衡的快捷键为</a:t>
            </a:r>
            <a:r>
              <a:rPr lang="en-US" altLang="zh-CN" dirty="0" err="1">
                <a:solidFill>
                  <a:srgbClr val="FF0000"/>
                </a:solidFill>
                <a:cs typeface="+mn-ea"/>
                <a:sym typeface="+mn-lt"/>
              </a:rPr>
              <a:t>Alt+K</a:t>
            </a:r>
            <a:r>
              <a:rPr lang="zh-CN" altLang="en-US" dirty="0">
                <a:cs typeface="+mn-ea"/>
                <a:sym typeface="+mn-lt"/>
              </a:rPr>
              <a:t>，打开窗口后会显示当前指令处栈顶指针</a:t>
            </a:r>
            <a:r>
              <a:rPr lang="en-US" altLang="zh-CN" dirty="0">
                <a:cs typeface="+mn-ea"/>
                <a:sym typeface="+mn-lt"/>
              </a:rPr>
              <a:t>ESP</a:t>
            </a:r>
            <a:r>
              <a:rPr lang="zh-CN" altLang="en-US" dirty="0">
                <a:cs typeface="+mn-ea"/>
                <a:sym typeface="+mn-lt"/>
              </a:rPr>
              <a:t>的值（</a:t>
            </a:r>
            <a:r>
              <a:rPr lang="en-US" altLang="zh-CN" dirty="0">
                <a:cs typeface="+mn-ea"/>
                <a:sym typeface="+mn-lt"/>
              </a:rPr>
              <a:t>Current SP value</a:t>
            </a:r>
            <a:r>
              <a:rPr lang="zh-CN" altLang="en-US" dirty="0">
                <a:cs typeface="+mn-ea"/>
                <a:sym typeface="+mn-lt"/>
              </a:rPr>
              <a:t>），并且可以对当前指令对栈的改变量进行修改。</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213680142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修改堆栈平衡</a:t>
            </a:r>
          </a:p>
          <a:p>
            <a:pPr lvl="1"/>
            <a:r>
              <a:rPr lang="zh-CN" altLang="en-US" dirty="0">
                <a:cs typeface="+mn-ea"/>
                <a:sym typeface="+mn-lt"/>
              </a:rPr>
              <a:t>修改堆栈平衡的快捷键为</a:t>
            </a:r>
            <a:r>
              <a:rPr lang="en-US" altLang="zh-CN" dirty="0" err="1">
                <a:solidFill>
                  <a:srgbClr val="FF0000"/>
                </a:solidFill>
                <a:cs typeface="+mn-ea"/>
                <a:sym typeface="+mn-lt"/>
              </a:rPr>
              <a:t>Alt+K</a:t>
            </a:r>
            <a:r>
              <a:rPr lang="zh-CN" altLang="en-US" dirty="0">
                <a:cs typeface="+mn-ea"/>
                <a:sym typeface="+mn-lt"/>
              </a:rPr>
              <a:t>，打开窗口后会显示当前指令处栈顶指针</a:t>
            </a:r>
            <a:r>
              <a:rPr lang="en-US" altLang="zh-CN" dirty="0">
                <a:cs typeface="+mn-ea"/>
                <a:sym typeface="+mn-lt"/>
              </a:rPr>
              <a:t>ESP</a:t>
            </a:r>
            <a:r>
              <a:rPr lang="zh-CN" altLang="en-US" dirty="0">
                <a:cs typeface="+mn-ea"/>
                <a:sym typeface="+mn-lt"/>
              </a:rPr>
              <a:t>的值（</a:t>
            </a:r>
            <a:r>
              <a:rPr lang="en-US" altLang="zh-CN" dirty="0">
                <a:cs typeface="+mn-ea"/>
                <a:sym typeface="+mn-lt"/>
              </a:rPr>
              <a:t>Current SP value</a:t>
            </a:r>
            <a:r>
              <a:rPr lang="zh-CN" altLang="en-US" dirty="0">
                <a:cs typeface="+mn-ea"/>
                <a:sym typeface="+mn-lt"/>
              </a:rPr>
              <a:t>），并且可以对当前指令对栈的改变量进行修改。</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pic>
        <p:nvPicPr>
          <p:cNvPr id="7" name="图片 6">
            <a:extLst>
              <a:ext uri="{FF2B5EF4-FFF2-40B4-BE49-F238E27FC236}">
                <a16:creationId xmlns:a16="http://schemas.microsoft.com/office/drawing/2014/main" id="{8CA43146-A993-4EE4-995E-935F08AD89E9}"/>
              </a:ext>
            </a:extLst>
          </p:cNvPr>
          <p:cNvPicPr>
            <a:picLocks noChangeAspect="1"/>
          </p:cNvPicPr>
          <p:nvPr/>
        </p:nvPicPr>
        <p:blipFill>
          <a:blip r:embed="rId2"/>
          <a:stretch>
            <a:fillRect/>
          </a:stretch>
        </p:blipFill>
        <p:spPr>
          <a:xfrm>
            <a:off x="2288704" y="4159058"/>
            <a:ext cx="5242527" cy="2470616"/>
          </a:xfrm>
          <a:prstGeom prst="rect">
            <a:avLst/>
          </a:prstGeom>
        </p:spPr>
      </p:pic>
    </p:spTree>
    <p:extLst>
      <p:ext uri="{BB962C8B-B14F-4D97-AF65-F5344CB8AC3E}">
        <p14:creationId xmlns:p14="http://schemas.microsoft.com/office/powerpoint/2010/main" val="2659790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en-US" altLang="zh-CN" dirty="0">
                <a:cs typeface="+mn-ea"/>
                <a:sym typeface="+mn-lt"/>
              </a:rPr>
              <a:t>IDA Pro</a:t>
            </a:r>
          </a:p>
          <a:p>
            <a:r>
              <a:rPr lang="en-US" altLang="zh-CN" dirty="0">
                <a:solidFill>
                  <a:srgbClr val="FF0000"/>
                </a:solidFill>
                <a:cs typeface="+mn-ea"/>
                <a:sym typeface="+mn-lt"/>
              </a:rPr>
              <a:t>x32dbg</a:t>
            </a:r>
          </a:p>
          <a:p>
            <a:r>
              <a:rPr lang="en-US" altLang="zh-CN" dirty="0" err="1">
                <a:cs typeface="+mn-ea"/>
                <a:sym typeface="+mn-lt"/>
              </a:rPr>
              <a:t>WinDbg</a:t>
            </a:r>
            <a:endParaRPr lang="en-US" altLang="zh-CN" dirty="0">
              <a:cs typeface="+mn-ea"/>
              <a:sym typeface="+mn-lt"/>
            </a:endParaRPr>
          </a:p>
          <a:p>
            <a:r>
              <a:rPr lang="en-US" altLang="zh-CN" dirty="0">
                <a:cs typeface="+mn-ea"/>
                <a:sym typeface="+mn-lt"/>
              </a:rPr>
              <a:t>GDB</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235210542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1387FB-4749-4088-84D3-077E8E662D1F}"/>
              </a:ext>
            </a:extLst>
          </p:cNvPr>
          <p:cNvSpPr>
            <a:spLocks noGrp="1"/>
          </p:cNvSpPr>
          <p:nvPr>
            <p:ph type="title"/>
          </p:nvPr>
        </p:nvSpPr>
        <p:spPr/>
        <p:txBody>
          <a:bodyPr/>
          <a:lstStyle/>
          <a:p>
            <a:r>
              <a:rPr lang="zh-CN" altLang="en-US" dirty="0">
                <a:latin typeface="+mn-lt"/>
                <a:ea typeface="+mn-ea"/>
                <a:cs typeface="+mn-ea"/>
                <a:sym typeface="+mn-lt"/>
              </a:rPr>
              <a:t>课程简介</a:t>
            </a:r>
          </a:p>
        </p:txBody>
      </p:sp>
      <p:sp>
        <p:nvSpPr>
          <p:cNvPr id="3" name="内容占位符 2">
            <a:extLst>
              <a:ext uri="{FF2B5EF4-FFF2-40B4-BE49-F238E27FC236}">
                <a16:creationId xmlns:a16="http://schemas.microsoft.com/office/drawing/2014/main" id="{C97457C9-0B4A-4B10-AC93-908AD5DA91A7}"/>
              </a:ext>
            </a:extLst>
          </p:cNvPr>
          <p:cNvSpPr>
            <a:spLocks noGrp="1"/>
          </p:cNvSpPr>
          <p:nvPr>
            <p:ph idx="1"/>
          </p:nvPr>
        </p:nvSpPr>
        <p:spPr/>
        <p:txBody>
          <a:bodyPr/>
          <a:lstStyle/>
          <a:p>
            <a:r>
              <a:rPr lang="zh-CN" altLang="en-US" dirty="0">
                <a:cs typeface="+mn-ea"/>
                <a:sym typeface="+mn-lt"/>
              </a:rPr>
              <a:t>计算机架构与软件漏洞</a:t>
            </a:r>
          </a:p>
        </p:txBody>
      </p:sp>
      <p:sp>
        <p:nvSpPr>
          <p:cNvPr id="5" name="文本框 4">
            <a:extLst>
              <a:ext uri="{FF2B5EF4-FFF2-40B4-BE49-F238E27FC236}">
                <a16:creationId xmlns:a16="http://schemas.microsoft.com/office/drawing/2014/main" id="{E481CA5B-254A-469D-BBEF-C1E9515CCA32}"/>
              </a:ext>
            </a:extLst>
          </p:cNvPr>
          <p:cNvSpPr txBox="1"/>
          <p:nvPr/>
        </p:nvSpPr>
        <p:spPr>
          <a:xfrm>
            <a:off x="92464" y="6555824"/>
            <a:ext cx="6581928" cy="523220"/>
          </a:xfrm>
          <a:prstGeom prst="rect">
            <a:avLst/>
          </a:prstGeom>
          <a:solidFill>
            <a:schemeClr val="bg1">
              <a:lumMod val="85000"/>
            </a:schemeClr>
          </a:solidFill>
        </p:spPr>
        <p:txBody>
          <a:bodyPr wrap="square" rtlCol="0">
            <a:spAutoFit/>
          </a:bodyPr>
          <a:lstStyle/>
          <a:p>
            <a:pPr algn="ctr"/>
            <a:r>
              <a:rPr lang="zh-CN" altLang="en-US" sz="1400" dirty="0">
                <a:solidFill>
                  <a:schemeClr val="bg1">
                    <a:lumMod val="50000"/>
                  </a:schemeClr>
                </a:solidFill>
                <a:cs typeface="+mn-ea"/>
                <a:sym typeface="+mn-lt"/>
              </a:rPr>
              <a:t>通用漏洞披露（</a:t>
            </a:r>
            <a:r>
              <a:rPr lang="en-US" altLang="zh-CN" sz="1400" dirty="0">
                <a:cs typeface="+mn-ea"/>
                <a:sym typeface="+mn-lt"/>
              </a:rPr>
              <a:t> </a:t>
            </a:r>
            <a:r>
              <a:rPr lang="en-US" altLang="zh-CN" sz="1400" dirty="0">
                <a:solidFill>
                  <a:schemeClr val="bg1">
                    <a:lumMod val="50000"/>
                  </a:schemeClr>
                </a:solidFill>
                <a:cs typeface="+mn-ea"/>
                <a:sym typeface="+mn-lt"/>
              </a:rPr>
              <a:t>Common Vulnerabilities and Exposures , CVE</a:t>
            </a:r>
            <a:r>
              <a:rPr lang="zh-CN" altLang="en-US" sz="1400" dirty="0">
                <a:solidFill>
                  <a:schemeClr val="bg1">
                    <a:lumMod val="50000"/>
                  </a:schemeClr>
                </a:solidFill>
                <a:cs typeface="+mn-ea"/>
                <a:sym typeface="+mn-lt"/>
              </a:rPr>
              <a:t>）</a:t>
            </a:r>
            <a:r>
              <a:rPr lang="en-US" altLang="zh-CN" sz="1400" dirty="0">
                <a:solidFill>
                  <a:schemeClr val="bg1">
                    <a:lumMod val="50000"/>
                  </a:schemeClr>
                </a:solidFill>
                <a:cs typeface="+mn-ea"/>
                <a:sym typeface="+mn-lt"/>
              </a:rPr>
              <a:t>, https://www.cve.org</a:t>
            </a:r>
            <a:endParaRPr lang="zh-CN" altLang="en-US" sz="14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EB9F445C-BA9E-4D47-9D78-8E71A7B29DFB}"/>
              </a:ext>
            </a:extLst>
          </p:cNvPr>
          <p:cNvSpPr/>
          <p:nvPr/>
        </p:nvSpPr>
        <p:spPr>
          <a:xfrm>
            <a:off x="488504" y="1940639"/>
            <a:ext cx="5976664" cy="1200329"/>
          </a:xfrm>
          <a:prstGeom prst="rect">
            <a:avLst/>
          </a:prstGeom>
        </p:spPr>
        <p:txBody>
          <a:bodyPr wrap="square">
            <a:spAutoFit/>
          </a:bodyPr>
          <a:lstStyle/>
          <a:p>
            <a:r>
              <a:rPr lang="zh-CN" altLang="zh-CN" b="1" dirty="0">
                <a:solidFill>
                  <a:srgbClr val="FF0000"/>
                </a:solidFill>
                <a:cs typeface="+mn-ea"/>
                <a:sym typeface="+mn-lt"/>
              </a:rPr>
              <a:t>漏洞</a:t>
            </a:r>
            <a:r>
              <a:rPr lang="en-US" altLang="zh-CN" b="1" dirty="0">
                <a:solidFill>
                  <a:srgbClr val="FF0000"/>
                </a:solidFill>
                <a:cs typeface="+mn-ea"/>
                <a:sym typeface="+mn-lt"/>
              </a:rPr>
              <a:t> </a:t>
            </a:r>
            <a:r>
              <a:rPr lang="zh-CN" altLang="zh-CN" dirty="0">
                <a:cs typeface="+mn-ea"/>
                <a:sym typeface="+mn-lt"/>
              </a:rPr>
              <a:t>是</a:t>
            </a:r>
            <a:r>
              <a:rPr lang="zh-CN" altLang="en-US" dirty="0">
                <a:cs typeface="+mn-ea"/>
                <a:sym typeface="+mn-lt"/>
              </a:rPr>
              <a:t>计算机</a:t>
            </a:r>
            <a:r>
              <a:rPr lang="zh-CN" altLang="zh-CN" dirty="0">
                <a:cs typeface="+mn-ea"/>
                <a:sym typeface="+mn-lt"/>
              </a:rPr>
              <a:t>系统在软件、硬件、协议</a:t>
            </a:r>
            <a:r>
              <a:rPr lang="zh-CN" altLang="en-US" dirty="0">
                <a:cs typeface="+mn-ea"/>
                <a:sym typeface="+mn-lt"/>
              </a:rPr>
              <a:t>等</a:t>
            </a:r>
            <a:r>
              <a:rPr lang="zh-CN" altLang="zh-CN" dirty="0">
                <a:cs typeface="+mn-ea"/>
                <a:sym typeface="+mn-lt"/>
              </a:rPr>
              <a:t>的具体实现或系统安全策略上</a:t>
            </a:r>
            <a:r>
              <a:rPr lang="zh-CN" altLang="en-US" dirty="0">
                <a:cs typeface="+mn-ea"/>
                <a:sym typeface="+mn-lt"/>
              </a:rPr>
              <a:t>具有</a:t>
            </a:r>
            <a:r>
              <a:rPr lang="zh-CN" altLang="zh-CN" dirty="0">
                <a:cs typeface="+mn-ea"/>
                <a:sym typeface="+mn-lt"/>
              </a:rPr>
              <a:t>的缺陷</a:t>
            </a:r>
            <a:r>
              <a:rPr lang="zh-CN" altLang="en-US" dirty="0">
                <a:cs typeface="+mn-ea"/>
                <a:sym typeface="+mn-lt"/>
              </a:rPr>
              <a:t>，能够导致</a:t>
            </a:r>
            <a:r>
              <a:rPr lang="zh-CN" altLang="zh-CN" dirty="0">
                <a:cs typeface="+mn-ea"/>
                <a:sym typeface="+mn-lt"/>
              </a:rPr>
              <a:t>系统</a:t>
            </a:r>
            <a:r>
              <a:rPr lang="zh-CN" altLang="zh-CN" dirty="0">
                <a:highlight>
                  <a:srgbClr val="FFFF00"/>
                </a:highlight>
                <a:cs typeface="+mn-ea"/>
                <a:sym typeface="+mn-lt"/>
              </a:rPr>
              <a:t>做一些超出系统设计范围的</a:t>
            </a:r>
            <a:r>
              <a:rPr lang="zh-CN" altLang="en-US" dirty="0">
                <a:highlight>
                  <a:srgbClr val="FFFF00"/>
                </a:highlight>
                <a:cs typeface="+mn-ea"/>
                <a:sym typeface="+mn-lt"/>
              </a:rPr>
              <a:t>意外</a:t>
            </a:r>
            <a:r>
              <a:rPr lang="zh-CN" altLang="zh-CN" dirty="0">
                <a:highlight>
                  <a:srgbClr val="FFFF00"/>
                </a:highlight>
                <a:cs typeface="+mn-ea"/>
                <a:sym typeface="+mn-lt"/>
              </a:rPr>
              <a:t>事件</a:t>
            </a:r>
            <a:r>
              <a:rPr lang="zh-CN" altLang="en-US" dirty="0">
                <a:cs typeface="+mn-ea"/>
                <a:sym typeface="+mn-lt"/>
              </a:rPr>
              <a:t>，进而</a:t>
            </a:r>
            <a:r>
              <a:rPr lang="zh-CN" altLang="zh-CN" dirty="0">
                <a:cs typeface="+mn-ea"/>
                <a:sym typeface="+mn-lt"/>
              </a:rPr>
              <a:t>使</a:t>
            </a:r>
            <a:r>
              <a:rPr lang="zh-CN" altLang="en-US" dirty="0">
                <a:cs typeface="+mn-ea"/>
                <a:sym typeface="+mn-lt"/>
              </a:rPr>
              <a:t>得</a:t>
            </a:r>
            <a:r>
              <a:rPr lang="zh-CN" altLang="zh-CN" dirty="0">
                <a:cs typeface="+mn-ea"/>
                <a:sym typeface="+mn-lt"/>
              </a:rPr>
              <a:t>系统</a:t>
            </a:r>
            <a:r>
              <a:rPr lang="zh-CN" altLang="en-US" dirty="0">
                <a:cs typeface="+mn-ea"/>
                <a:sym typeface="+mn-lt"/>
              </a:rPr>
              <a:t>存在</a:t>
            </a:r>
            <a:r>
              <a:rPr lang="zh-CN" altLang="zh-CN" dirty="0">
                <a:cs typeface="+mn-ea"/>
                <a:sym typeface="+mn-lt"/>
              </a:rPr>
              <a:t>遭受非法访问、控制和破坏的安全风险</a:t>
            </a:r>
            <a:r>
              <a:rPr lang="zh-CN" altLang="en-US" dirty="0">
                <a:cs typeface="+mn-ea"/>
                <a:sym typeface="+mn-lt"/>
              </a:rPr>
              <a:t>。</a:t>
            </a:r>
          </a:p>
        </p:txBody>
      </p:sp>
      <p:graphicFrame>
        <p:nvGraphicFramePr>
          <p:cNvPr id="7" name="图示 6">
            <a:extLst>
              <a:ext uri="{FF2B5EF4-FFF2-40B4-BE49-F238E27FC236}">
                <a16:creationId xmlns:a16="http://schemas.microsoft.com/office/drawing/2014/main" id="{69057462-A47E-441B-9B2A-CA50C952E9EB}"/>
              </a:ext>
            </a:extLst>
          </p:cNvPr>
          <p:cNvGraphicFramePr/>
          <p:nvPr>
            <p:extLst>
              <p:ext uri="{D42A27DB-BD31-4B8C-83A1-F6EECF244321}">
                <p14:modId xmlns:p14="http://schemas.microsoft.com/office/powerpoint/2010/main" val="3536754416"/>
              </p:ext>
            </p:extLst>
          </p:nvPr>
        </p:nvGraphicFramePr>
        <p:xfrm>
          <a:off x="6832004" y="1700808"/>
          <a:ext cx="3053544" cy="6753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直接连接符 8">
            <a:extLst>
              <a:ext uri="{FF2B5EF4-FFF2-40B4-BE49-F238E27FC236}">
                <a16:creationId xmlns:a16="http://schemas.microsoft.com/office/drawing/2014/main" id="{DE87D562-7734-4ED3-B4AC-D125CAF4BF8D}"/>
              </a:ext>
            </a:extLst>
          </p:cNvPr>
          <p:cNvCxnSpPr/>
          <p:nvPr/>
        </p:nvCxnSpPr>
        <p:spPr>
          <a:xfrm>
            <a:off x="6753200" y="1628800"/>
            <a:ext cx="0" cy="5040560"/>
          </a:xfrm>
          <a:prstGeom prst="line">
            <a:avLst/>
          </a:prstGeom>
        </p:spPr>
        <p:style>
          <a:lnRef idx="1">
            <a:schemeClr val="accent1"/>
          </a:lnRef>
          <a:fillRef idx="0">
            <a:schemeClr val="accent1"/>
          </a:fillRef>
          <a:effectRef idx="0">
            <a:schemeClr val="accent1"/>
          </a:effectRef>
          <a:fontRef idx="minor">
            <a:schemeClr val="tx1"/>
          </a:fontRef>
        </p:style>
      </p:cxnSp>
      <p:pic>
        <p:nvPicPr>
          <p:cNvPr id="2054" name="Picture 6" descr="See the source image">
            <a:extLst>
              <a:ext uri="{FF2B5EF4-FFF2-40B4-BE49-F238E27FC236}">
                <a16:creationId xmlns:a16="http://schemas.microsoft.com/office/drawing/2014/main" id="{36482D3B-BC9A-4C89-934D-D9E8B50ED8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3969" y="1099462"/>
            <a:ext cx="2373127" cy="1825482"/>
          </a:xfrm>
          <a:prstGeom prst="rect">
            <a:avLst/>
          </a:prstGeom>
          <a:noFill/>
          <a:extLst>
            <a:ext uri="{909E8E84-426E-40DD-AFC4-6F175D3DCCD1}">
              <a14:hiddenFill xmlns:a14="http://schemas.microsoft.com/office/drawing/2010/main">
                <a:solidFill>
                  <a:srgbClr val="FFFFFF"/>
                </a:solidFill>
              </a14:hiddenFill>
            </a:ext>
          </a:extLst>
        </p:spPr>
      </p:pic>
      <p:sp>
        <p:nvSpPr>
          <p:cNvPr id="15" name="双括号 14">
            <a:extLst>
              <a:ext uri="{FF2B5EF4-FFF2-40B4-BE49-F238E27FC236}">
                <a16:creationId xmlns:a16="http://schemas.microsoft.com/office/drawing/2014/main" id="{CC6A2DCB-CF54-49C8-9CBF-AEBDD698613E}"/>
              </a:ext>
            </a:extLst>
          </p:cNvPr>
          <p:cNvSpPr/>
          <p:nvPr/>
        </p:nvSpPr>
        <p:spPr>
          <a:xfrm>
            <a:off x="1496616" y="3140968"/>
            <a:ext cx="3672399" cy="1296144"/>
          </a:xfrm>
          <a:prstGeom prst="bracket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6" name="箭头: 右 15">
            <a:extLst>
              <a:ext uri="{FF2B5EF4-FFF2-40B4-BE49-F238E27FC236}">
                <a16:creationId xmlns:a16="http://schemas.microsoft.com/office/drawing/2014/main" id="{B89C5A5B-A68E-4E53-85EE-3BAD024AA7D0}"/>
              </a:ext>
            </a:extLst>
          </p:cNvPr>
          <p:cNvSpPr/>
          <p:nvPr/>
        </p:nvSpPr>
        <p:spPr>
          <a:xfrm>
            <a:off x="5529064" y="3573016"/>
            <a:ext cx="1145332" cy="504056"/>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a:extLst>
              <a:ext uri="{FF2B5EF4-FFF2-40B4-BE49-F238E27FC236}">
                <a16:creationId xmlns:a16="http://schemas.microsoft.com/office/drawing/2014/main" id="{A74444CF-3410-482F-A7FB-649370C7D676}"/>
              </a:ext>
            </a:extLst>
          </p:cNvPr>
          <p:cNvPicPr>
            <a:picLocks noChangeAspect="1"/>
          </p:cNvPicPr>
          <p:nvPr/>
        </p:nvPicPr>
        <p:blipFill>
          <a:blip r:embed="rId9"/>
          <a:stretch>
            <a:fillRect/>
          </a:stretch>
        </p:blipFill>
        <p:spPr>
          <a:xfrm>
            <a:off x="7217221" y="94004"/>
            <a:ext cx="2200275" cy="1085850"/>
          </a:xfrm>
          <a:prstGeom prst="rect">
            <a:avLst/>
          </a:prstGeom>
        </p:spPr>
      </p:pic>
      <p:grpSp>
        <p:nvGrpSpPr>
          <p:cNvPr id="17" name="组合 16">
            <a:extLst>
              <a:ext uri="{FF2B5EF4-FFF2-40B4-BE49-F238E27FC236}">
                <a16:creationId xmlns:a16="http://schemas.microsoft.com/office/drawing/2014/main" id="{2A11DDC4-78D0-4BCB-9618-F0DC9132D2CB}"/>
              </a:ext>
            </a:extLst>
          </p:cNvPr>
          <p:cNvGrpSpPr/>
          <p:nvPr/>
        </p:nvGrpSpPr>
        <p:grpSpPr>
          <a:xfrm>
            <a:off x="577752" y="4760214"/>
            <a:ext cx="5707888" cy="1549106"/>
            <a:chOff x="404540" y="4317133"/>
            <a:chExt cx="5707888" cy="1549106"/>
          </a:xfrm>
          <a:solidFill>
            <a:schemeClr val="bg1">
              <a:lumMod val="75000"/>
            </a:schemeClr>
          </a:solidFill>
        </p:grpSpPr>
        <p:sp>
          <p:nvSpPr>
            <p:cNvPr id="19" name="矩形 18">
              <a:extLst>
                <a:ext uri="{FF2B5EF4-FFF2-40B4-BE49-F238E27FC236}">
                  <a16:creationId xmlns:a16="http://schemas.microsoft.com/office/drawing/2014/main" id="{8E3496E1-FEA9-4106-90B9-B24B0E63C62E}"/>
                </a:ext>
              </a:extLst>
            </p:cNvPr>
            <p:cNvSpPr/>
            <p:nvPr/>
          </p:nvSpPr>
          <p:spPr>
            <a:xfrm>
              <a:off x="404540" y="4328824"/>
              <a:ext cx="1080120" cy="118840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cs typeface="+mn-ea"/>
                  <a:sym typeface="+mn-lt"/>
                </a:rPr>
                <a:t>程序</a:t>
              </a:r>
              <a:endParaRPr lang="en-US" altLang="zh-CN" b="1" dirty="0">
                <a:solidFill>
                  <a:schemeClr val="tx1"/>
                </a:solidFill>
                <a:cs typeface="+mn-ea"/>
                <a:sym typeface="+mn-lt"/>
              </a:endParaRPr>
            </a:p>
            <a:p>
              <a:pPr algn="ctr"/>
              <a:r>
                <a:rPr lang="zh-CN" altLang="en-US" b="1" dirty="0">
                  <a:solidFill>
                    <a:schemeClr val="tx1"/>
                  </a:solidFill>
                  <a:cs typeface="+mn-ea"/>
                  <a:sym typeface="+mn-lt"/>
                </a:rPr>
                <a:t>存储器</a:t>
              </a:r>
            </a:p>
          </p:txBody>
        </p:sp>
        <p:sp>
          <p:nvSpPr>
            <p:cNvPr id="20" name="矩形 19">
              <a:extLst>
                <a:ext uri="{FF2B5EF4-FFF2-40B4-BE49-F238E27FC236}">
                  <a16:creationId xmlns:a16="http://schemas.microsoft.com/office/drawing/2014/main" id="{471AAB4C-C69B-474C-BFCC-900FC512EC06}"/>
                </a:ext>
              </a:extLst>
            </p:cNvPr>
            <p:cNvSpPr/>
            <p:nvPr/>
          </p:nvSpPr>
          <p:spPr>
            <a:xfrm>
              <a:off x="2612012" y="4328824"/>
              <a:ext cx="1202740" cy="118840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cs typeface="+mn-ea"/>
                  <a:sym typeface="+mn-lt"/>
                </a:rPr>
                <a:t>处理器</a:t>
              </a:r>
              <a:endParaRPr lang="en-US" altLang="zh-CN" b="1" dirty="0">
                <a:solidFill>
                  <a:schemeClr val="tx1"/>
                </a:solidFill>
                <a:cs typeface="+mn-ea"/>
                <a:sym typeface="+mn-lt"/>
              </a:endParaRPr>
            </a:p>
          </p:txBody>
        </p:sp>
        <p:sp>
          <p:nvSpPr>
            <p:cNvPr id="21" name="箭头: 左右 20">
              <a:extLst>
                <a:ext uri="{FF2B5EF4-FFF2-40B4-BE49-F238E27FC236}">
                  <a16:creationId xmlns:a16="http://schemas.microsoft.com/office/drawing/2014/main" id="{5F0ABA42-4CA8-47F3-AB2B-9ABF1EAF6A3E}"/>
                </a:ext>
              </a:extLst>
            </p:cNvPr>
            <p:cNvSpPr/>
            <p:nvPr/>
          </p:nvSpPr>
          <p:spPr>
            <a:xfrm>
              <a:off x="1496616" y="4585891"/>
              <a:ext cx="1112726" cy="235246"/>
            </a:xfrm>
            <a:prstGeom prst="lef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2" name="文本框 21">
              <a:extLst>
                <a:ext uri="{FF2B5EF4-FFF2-40B4-BE49-F238E27FC236}">
                  <a16:creationId xmlns:a16="http://schemas.microsoft.com/office/drawing/2014/main" id="{C6341997-3B0B-4A42-B166-7C93F98B6528}"/>
                </a:ext>
              </a:extLst>
            </p:cNvPr>
            <p:cNvSpPr txBox="1"/>
            <p:nvPr/>
          </p:nvSpPr>
          <p:spPr>
            <a:xfrm>
              <a:off x="1434048" y="4320004"/>
              <a:ext cx="1202740" cy="276999"/>
            </a:xfrm>
            <a:prstGeom prst="rect">
              <a:avLst/>
            </a:prstGeom>
            <a:noFill/>
          </p:spPr>
          <p:txBody>
            <a:bodyPr wrap="square" rtlCol="0">
              <a:spAutoFit/>
            </a:bodyPr>
            <a:lstStyle/>
            <a:p>
              <a:pPr algn="ctr"/>
              <a:r>
                <a:rPr lang="zh-CN" altLang="en-US" sz="1200" b="1" dirty="0">
                  <a:cs typeface="+mn-ea"/>
                  <a:sym typeface="+mn-lt"/>
                </a:rPr>
                <a:t>程序总线</a:t>
              </a:r>
            </a:p>
          </p:txBody>
        </p:sp>
        <p:sp>
          <p:nvSpPr>
            <p:cNvPr id="23" name="矩形 22">
              <a:extLst>
                <a:ext uri="{FF2B5EF4-FFF2-40B4-BE49-F238E27FC236}">
                  <a16:creationId xmlns:a16="http://schemas.microsoft.com/office/drawing/2014/main" id="{AA672CA6-227A-4E02-9372-5AEB67CAA4DB}"/>
                </a:ext>
              </a:extLst>
            </p:cNvPr>
            <p:cNvSpPr/>
            <p:nvPr/>
          </p:nvSpPr>
          <p:spPr>
            <a:xfrm>
              <a:off x="4909688" y="4328824"/>
              <a:ext cx="1202740" cy="118840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cs typeface="+mn-ea"/>
                  <a:sym typeface="+mn-lt"/>
                </a:rPr>
                <a:t>数据</a:t>
              </a:r>
              <a:endParaRPr lang="en-US" altLang="zh-CN" b="1" dirty="0">
                <a:solidFill>
                  <a:schemeClr val="tx1"/>
                </a:solidFill>
                <a:cs typeface="+mn-ea"/>
                <a:sym typeface="+mn-lt"/>
              </a:endParaRPr>
            </a:p>
            <a:p>
              <a:pPr algn="ctr"/>
              <a:r>
                <a:rPr lang="zh-CN" altLang="en-US" b="1" dirty="0">
                  <a:solidFill>
                    <a:schemeClr val="tx1"/>
                  </a:solidFill>
                  <a:cs typeface="+mn-ea"/>
                  <a:sym typeface="+mn-lt"/>
                </a:rPr>
                <a:t>存储器</a:t>
              </a:r>
              <a:endParaRPr lang="en-US" altLang="zh-CN" b="1" dirty="0">
                <a:solidFill>
                  <a:schemeClr val="tx1"/>
                </a:solidFill>
                <a:cs typeface="+mn-ea"/>
                <a:sym typeface="+mn-lt"/>
              </a:endParaRPr>
            </a:p>
          </p:txBody>
        </p:sp>
        <p:sp>
          <p:nvSpPr>
            <p:cNvPr id="24" name="箭头: 左右 23">
              <a:extLst>
                <a:ext uri="{FF2B5EF4-FFF2-40B4-BE49-F238E27FC236}">
                  <a16:creationId xmlns:a16="http://schemas.microsoft.com/office/drawing/2014/main" id="{38AD59EE-8D5F-4E8D-BF1E-633561771BC6}"/>
                </a:ext>
              </a:extLst>
            </p:cNvPr>
            <p:cNvSpPr/>
            <p:nvPr/>
          </p:nvSpPr>
          <p:spPr>
            <a:xfrm>
              <a:off x="3821548" y="4585891"/>
              <a:ext cx="1088140" cy="235246"/>
            </a:xfrm>
            <a:prstGeom prst="lef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5" name="文本框 24">
              <a:extLst>
                <a:ext uri="{FF2B5EF4-FFF2-40B4-BE49-F238E27FC236}">
                  <a16:creationId xmlns:a16="http://schemas.microsoft.com/office/drawing/2014/main" id="{E69BFCE7-E39A-4AC2-84D0-B55637E5B74B}"/>
                </a:ext>
              </a:extLst>
            </p:cNvPr>
            <p:cNvSpPr txBox="1"/>
            <p:nvPr/>
          </p:nvSpPr>
          <p:spPr>
            <a:xfrm>
              <a:off x="2596312" y="5589240"/>
              <a:ext cx="1202740" cy="276999"/>
            </a:xfrm>
            <a:prstGeom prst="rect">
              <a:avLst/>
            </a:prstGeom>
            <a:solidFill>
              <a:schemeClr val="bg2">
                <a:lumMod val="90000"/>
              </a:schemeClr>
            </a:solidFill>
          </p:spPr>
          <p:txBody>
            <a:bodyPr wrap="square" rtlCol="0">
              <a:spAutoFit/>
            </a:bodyPr>
            <a:lstStyle/>
            <a:p>
              <a:pPr algn="ctr"/>
              <a:r>
                <a:rPr lang="zh-CN" altLang="en-US" sz="1200" b="1" dirty="0">
                  <a:cs typeface="+mn-ea"/>
                  <a:sym typeface="+mn-lt"/>
                </a:rPr>
                <a:t>哈佛结构</a:t>
              </a:r>
            </a:p>
          </p:txBody>
        </p:sp>
        <p:sp>
          <p:nvSpPr>
            <p:cNvPr id="26" name="文本框 25">
              <a:extLst>
                <a:ext uri="{FF2B5EF4-FFF2-40B4-BE49-F238E27FC236}">
                  <a16:creationId xmlns:a16="http://schemas.microsoft.com/office/drawing/2014/main" id="{E76FAC48-56F1-4445-9A7C-A04047DC4D0C}"/>
                </a:ext>
              </a:extLst>
            </p:cNvPr>
            <p:cNvSpPr txBox="1"/>
            <p:nvPr/>
          </p:nvSpPr>
          <p:spPr>
            <a:xfrm>
              <a:off x="3793072" y="4317133"/>
              <a:ext cx="1202740" cy="276999"/>
            </a:xfrm>
            <a:prstGeom prst="rect">
              <a:avLst/>
            </a:prstGeom>
            <a:noFill/>
          </p:spPr>
          <p:txBody>
            <a:bodyPr wrap="square" rtlCol="0">
              <a:spAutoFit/>
            </a:bodyPr>
            <a:lstStyle/>
            <a:p>
              <a:pPr algn="ctr"/>
              <a:r>
                <a:rPr lang="zh-CN" altLang="en-US" sz="1200" b="1" dirty="0">
                  <a:cs typeface="+mn-ea"/>
                  <a:sym typeface="+mn-lt"/>
                </a:rPr>
                <a:t>数据总线</a:t>
              </a:r>
            </a:p>
          </p:txBody>
        </p:sp>
      </p:grpSp>
      <p:grpSp>
        <p:nvGrpSpPr>
          <p:cNvPr id="12" name="组合 11">
            <a:extLst>
              <a:ext uri="{FF2B5EF4-FFF2-40B4-BE49-F238E27FC236}">
                <a16:creationId xmlns:a16="http://schemas.microsoft.com/office/drawing/2014/main" id="{357577B2-0EC0-4DC6-98F0-C5550DF21370}"/>
              </a:ext>
            </a:extLst>
          </p:cNvPr>
          <p:cNvGrpSpPr/>
          <p:nvPr/>
        </p:nvGrpSpPr>
        <p:grpSpPr>
          <a:xfrm>
            <a:off x="1626752" y="3371647"/>
            <a:ext cx="3398256" cy="1137473"/>
            <a:chOff x="1626752" y="3371647"/>
            <a:chExt cx="3398256" cy="1137473"/>
          </a:xfrm>
        </p:grpSpPr>
        <p:sp>
          <p:nvSpPr>
            <p:cNvPr id="8" name="矩形 7">
              <a:extLst>
                <a:ext uri="{FF2B5EF4-FFF2-40B4-BE49-F238E27FC236}">
                  <a16:creationId xmlns:a16="http://schemas.microsoft.com/office/drawing/2014/main" id="{4A454268-D88B-4B73-BAD8-CF8BF2F163E3}"/>
                </a:ext>
              </a:extLst>
            </p:cNvPr>
            <p:cNvSpPr/>
            <p:nvPr/>
          </p:nvSpPr>
          <p:spPr>
            <a:xfrm>
              <a:off x="1626752" y="3373899"/>
              <a:ext cx="1080120" cy="77743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3333FF"/>
                  </a:solidFill>
                  <a:cs typeface="+mn-ea"/>
                  <a:sym typeface="+mn-lt"/>
                </a:rPr>
                <a:t>处理器</a:t>
              </a:r>
            </a:p>
          </p:txBody>
        </p:sp>
        <p:sp>
          <p:nvSpPr>
            <p:cNvPr id="14" name="矩形 13">
              <a:extLst>
                <a:ext uri="{FF2B5EF4-FFF2-40B4-BE49-F238E27FC236}">
                  <a16:creationId xmlns:a16="http://schemas.microsoft.com/office/drawing/2014/main" id="{E04DC6FC-E267-433E-80DE-B9E0BE0655E8}"/>
                </a:ext>
              </a:extLst>
            </p:cNvPr>
            <p:cNvSpPr/>
            <p:nvPr/>
          </p:nvSpPr>
          <p:spPr>
            <a:xfrm>
              <a:off x="3822268" y="3371647"/>
              <a:ext cx="1202740" cy="77743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3333FF"/>
                  </a:solidFill>
                  <a:cs typeface="+mn-ea"/>
                  <a:sym typeface="+mn-lt"/>
                </a:rPr>
                <a:t>存储器</a:t>
              </a:r>
              <a:endParaRPr lang="en-US" altLang="zh-CN" b="1" dirty="0">
                <a:solidFill>
                  <a:srgbClr val="3333FF"/>
                </a:solidFill>
                <a:cs typeface="+mn-ea"/>
                <a:sym typeface="+mn-lt"/>
              </a:endParaRPr>
            </a:p>
            <a:p>
              <a:pPr algn="ctr"/>
              <a:r>
                <a:rPr lang="zh-CN" altLang="en-US" sz="1200" dirty="0">
                  <a:solidFill>
                    <a:srgbClr val="3333FF"/>
                  </a:solidFill>
                  <a:cs typeface="+mn-ea"/>
                  <a:sym typeface="+mn-lt"/>
                </a:rPr>
                <a:t>（程序和数据）</a:t>
              </a:r>
            </a:p>
          </p:txBody>
        </p:sp>
        <p:sp>
          <p:nvSpPr>
            <p:cNvPr id="10" name="箭头: 左右 9">
              <a:extLst>
                <a:ext uri="{FF2B5EF4-FFF2-40B4-BE49-F238E27FC236}">
                  <a16:creationId xmlns:a16="http://schemas.microsoft.com/office/drawing/2014/main" id="{AFFAA282-EFC0-4180-941B-B82A36150B2D}"/>
                </a:ext>
              </a:extLst>
            </p:cNvPr>
            <p:cNvSpPr/>
            <p:nvPr/>
          </p:nvSpPr>
          <p:spPr>
            <a:xfrm>
              <a:off x="2706872" y="3666694"/>
              <a:ext cx="1115396" cy="235246"/>
            </a:xfrm>
            <a:prstGeom prst="lef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33FF"/>
                </a:solidFill>
                <a:cs typeface="+mn-ea"/>
                <a:sym typeface="+mn-lt"/>
              </a:endParaRPr>
            </a:p>
          </p:txBody>
        </p:sp>
        <p:sp>
          <p:nvSpPr>
            <p:cNvPr id="11" name="文本框 10">
              <a:extLst>
                <a:ext uri="{FF2B5EF4-FFF2-40B4-BE49-F238E27FC236}">
                  <a16:creationId xmlns:a16="http://schemas.microsoft.com/office/drawing/2014/main" id="{40FAA639-19FB-41B4-A17E-7EB94EA7B2FA}"/>
                </a:ext>
              </a:extLst>
            </p:cNvPr>
            <p:cNvSpPr txBox="1"/>
            <p:nvPr/>
          </p:nvSpPr>
          <p:spPr>
            <a:xfrm>
              <a:off x="2670140" y="4232121"/>
              <a:ext cx="1202740" cy="276999"/>
            </a:xfrm>
            <a:prstGeom prst="rect">
              <a:avLst/>
            </a:prstGeom>
            <a:solidFill>
              <a:schemeClr val="bg2">
                <a:lumMod val="90000"/>
              </a:schemeClr>
            </a:solidFill>
          </p:spPr>
          <p:txBody>
            <a:bodyPr wrap="square" rtlCol="0">
              <a:spAutoFit/>
            </a:bodyPr>
            <a:lstStyle/>
            <a:p>
              <a:pPr algn="ctr"/>
              <a:r>
                <a:rPr lang="zh-CN" altLang="en-US" sz="1200" b="1" dirty="0">
                  <a:solidFill>
                    <a:srgbClr val="FF0000"/>
                  </a:solidFill>
                  <a:cs typeface="+mn-ea"/>
                  <a:sym typeface="+mn-lt"/>
                </a:rPr>
                <a:t>冯诺依曼结构</a:t>
              </a:r>
            </a:p>
          </p:txBody>
        </p:sp>
        <p:sp>
          <p:nvSpPr>
            <p:cNvPr id="29" name="文本框 28">
              <a:extLst>
                <a:ext uri="{FF2B5EF4-FFF2-40B4-BE49-F238E27FC236}">
                  <a16:creationId xmlns:a16="http://schemas.microsoft.com/office/drawing/2014/main" id="{495C4B0C-7BEA-4978-AFAF-4FCA132C1FD3}"/>
                </a:ext>
              </a:extLst>
            </p:cNvPr>
            <p:cNvSpPr txBox="1"/>
            <p:nvPr/>
          </p:nvSpPr>
          <p:spPr>
            <a:xfrm>
              <a:off x="2654197" y="3377873"/>
              <a:ext cx="1202740" cy="276999"/>
            </a:xfrm>
            <a:prstGeom prst="rect">
              <a:avLst/>
            </a:prstGeom>
            <a:noFill/>
          </p:spPr>
          <p:txBody>
            <a:bodyPr wrap="square" rtlCol="0">
              <a:spAutoFit/>
            </a:bodyPr>
            <a:lstStyle/>
            <a:p>
              <a:pPr algn="ctr"/>
              <a:r>
                <a:rPr lang="zh-CN" altLang="en-US" sz="1200" b="1" dirty="0">
                  <a:cs typeface="+mn-ea"/>
                  <a:sym typeface="+mn-lt"/>
                </a:rPr>
                <a:t>总线</a:t>
              </a:r>
            </a:p>
          </p:txBody>
        </p:sp>
      </p:grpSp>
      <p:pic>
        <p:nvPicPr>
          <p:cNvPr id="1026" name="Picture 2" descr="头条问答- 冯诺依曼有多牛？(7个回答)">
            <a:extLst>
              <a:ext uri="{FF2B5EF4-FFF2-40B4-BE49-F238E27FC236}">
                <a16:creationId xmlns:a16="http://schemas.microsoft.com/office/drawing/2014/main" id="{1D2013A2-67A7-4239-B8BF-C98B09402B4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9775"/>
          <a:stretch/>
        </p:blipFill>
        <p:spPr bwMode="auto">
          <a:xfrm>
            <a:off x="1899972" y="1275592"/>
            <a:ext cx="2857500" cy="1933618"/>
          </a:xfrm>
          <a:prstGeom prst="rect">
            <a:avLst/>
          </a:prstGeom>
          <a:noFill/>
          <a:extLst>
            <a:ext uri="{909E8E84-426E-40DD-AFC4-6F175D3DCCD1}">
              <a14:hiddenFill xmlns:a14="http://schemas.microsoft.com/office/drawing/2010/main">
                <a:solidFill>
                  <a:srgbClr val="FFFFFF"/>
                </a:solidFill>
              </a14:hiddenFill>
            </a:ext>
          </a:extLst>
        </p:spPr>
      </p:pic>
      <p:sp>
        <p:nvSpPr>
          <p:cNvPr id="27" name="对话气泡: 椭圆形 26">
            <a:extLst>
              <a:ext uri="{FF2B5EF4-FFF2-40B4-BE49-F238E27FC236}">
                <a16:creationId xmlns:a16="http://schemas.microsoft.com/office/drawing/2014/main" id="{90ACC154-2AB4-4656-AD45-6EE88B168336}"/>
              </a:ext>
            </a:extLst>
          </p:cNvPr>
          <p:cNvSpPr/>
          <p:nvPr/>
        </p:nvSpPr>
        <p:spPr>
          <a:xfrm>
            <a:off x="540580" y="132638"/>
            <a:ext cx="2756236" cy="958732"/>
          </a:xfrm>
          <a:prstGeom prst="wedgeEllipseCallout">
            <a:avLst>
              <a:gd name="adj1" fmla="val 29397"/>
              <a:gd name="adj2" fmla="val 624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cs typeface="+mn-ea"/>
                <a:sym typeface="+mn-lt"/>
              </a:rPr>
              <a:t>啥？</a:t>
            </a:r>
            <a:endParaRPr lang="en-US" altLang="zh-CN" sz="2400" dirty="0">
              <a:solidFill>
                <a:srgbClr val="FF0000"/>
              </a:solidFill>
              <a:cs typeface="+mn-ea"/>
              <a:sym typeface="+mn-lt"/>
            </a:endParaRPr>
          </a:p>
          <a:p>
            <a:pPr algn="ctr"/>
            <a:r>
              <a:rPr lang="en-US" altLang="zh-CN" sz="2400" dirty="0">
                <a:solidFill>
                  <a:srgbClr val="3333FF"/>
                </a:solidFill>
                <a:cs typeface="+mn-ea"/>
                <a:sym typeface="+mn-lt"/>
              </a:rPr>
              <a:t>Interesting</a:t>
            </a:r>
            <a:r>
              <a:rPr lang="en-US" altLang="zh-CN" sz="2400" dirty="0">
                <a:solidFill>
                  <a:schemeClr val="tx1"/>
                </a:solidFill>
                <a:cs typeface="+mn-ea"/>
                <a:sym typeface="+mn-lt"/>
              </a:rPr>
              <a:t>…</a:t>
            </a:r>
            <a:endParaRPr lang="zh-CN" altLang="en-US" sz="2400" dirty="0">
              <a:solidFill>
                <a:schemeClr val="tx1"/>
              </a:solidFill>
              <a:cs typeface="+mn-ea"/>
              <a:sym typeface="+mn-lt"/>
            </a:endParaRPr>
          </a:p>
        </p:txBody>
      </p:sp>
    </p:spTree>
    <p:extLst>
      <p:ext uri="{BB962C8B-B14F-4D97-AF65-F5344CB8AC3E}">
        <p14:creationId xmlns:p14="http://schemas.microsoft.com/office/powerpoint/2010/main" val="2810774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25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2250"/>
                            </p:stCondLst>
                            <p:childTnLst>
                              <p:par>
                                <p:cTn id="29" presetID="53" presetClass="entr" presetSubtype="16" fill="hold" grpId="0" nodeType="afterEffect">
                                  <p:stCondLst>
                                    <p:cond delay="25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nodeType="clickEffect">
                                  <p:stCondLst>
                                    <p:cond delay="0"/>
                                  </p:stCondLst>
                                  <p:childTnLst>
                                    <p:set>
                                      <p:cBhvr>
                                        <p:cTn id="37" dur="1" fill="hold">
                                          <p:stCondLst>
                                            <p:cond delay="0"/>
                                          </p:stCondLst>
                                        </p:cTn>
                                        <p:tgtEl>
                                          <p:spTgt spid="2054"/>
                                        </p:tgtEl>
                                        <p:attrNameLst>
                                          <p:attrName>style.visibility</p:attrName>
                                        </p:attrNameLst>
                                      </p:cBhvr>
                                      <p:to>
                                        <p:strVal val="visible"/>
                                      </p:to>
                                    </p:set>
                                    <p:animEffect transition="in" filter="fade">
                                      <p:cBhvr>
                                        <p:cTn id="38" dur="2000"/>
                                        <p:tgtEl>
                                          <p:spTgt spid="2054"/>
                                        </p:tgtEl>
                                      </p:cBhvr>
                                    </p:animEffect>
                                    <p:anim calcmode="lin" valueType="num">
                                      <p:cBhvr>
                                        <p:cTn id="39" dur="2000" fill="hold"/>
                                        <p:tgtEl>
                                          <p:spTgt spid="2054"/>
                                        </p:tgtEl>
                                        <p:attrNameLst>
                                          <p:attrName>ppt_w</p:attrName>
                                        </p:attrNameLst>
                                      </p:cBhvr>
                                      <p:tavLst>
                                        <p:tav tm="0" fmla="#ppt_w*sin(2.5*pi*$)">
                                          <p:val>
                                            <p:fltVal val="0"/>
                                          </p:val>
                                        </p:tav>
                                        <p:tav tm="100000">
                                          <p:val>
                                            <p:fltVal val="1"/>
                                          </p:val>
                                        </p:tav>
                                      </p:tavLst>
                                    </p:anim>
                                    <p:anim calcmode="lin" valueType="num">
                                      <p:cBhvr>
                                        <p:cTn id="40" dur="2000" fill="hold"/>
                                        <p:tgtEl>
                                          <p:spTgt spid="2054"/>
                                        </p:tgtEl>
                                        <p:attrNameLst>
                                          <p:attrName>ppt_h</p:attrName>
                                        </p:attrNameLst>
                                      </p:cBhvr>
                                      <p:tavLst>
                                        <p:tav tm="0">
                                          <p:val>
                                            <p:strVal val="#ppt_h"/>
                                          </p:val>
                                        </p:tav>
                                        <p:tav tm="100000">
                                          <p:val>
                                            <p:strVal val="#ppt_h"/>
                                          </p:val>
                                        </p:tav>
                                      </p:tavLst>
                                    </p:anim>
                                  </p:childTnLst>
                                </p:cTn>
                              </p:par>
                              <p:par>
                                <p:cTn id="41" presetID="42"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randombar(horizontal)">
                                      <p:cBhvr>
                                        <p:cTn id="50" dur="500"/>
                                        <p:tgtEl>
                                          <p:spTgt spid="1026"/>
                                        </p:tgtEl>
                                      </p:cBhvr>
                                    </p:animEffect>
                                  </p:childTnLst>
                                </p:cTn>
                              </p:par>
                            </p:childTnLst>
                          </p:cTn>
                        </p:par>
                        <p:par>
                          <p:cTn id="51" fill="hold">
                            <p:stCondLst>
                              <p:cond delay="500"/>
                            </p:stCondLst>
                            <p:childTnLst>
                              <p:par>
                                <p:cTn id="52" presetID="42" presetClass="entr" presetSubtype="0" fill="hold" grpId="0" nodeType="afterEffect">
                                  <p:stCondLst>
                                    <p:cond delay="50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1000"/>
                                        <p:tgtEl>
                                          <p:spTgt spid="27"/>
                                        </p:tgtEl>
                                      </p:cBhvr>
                                    </p:animEffect>
                                    <p:anim calcmode="lin" valueType="num">
                                      <p:cBhvr>
                                        <p:cTn id="55" dur="1000" fill="hold"/>
                                        <p:tgtEl>
                                          <p:spTgt spid="27"/>
                                        </p:tgtEl>
                                        <p:attrNameLst>
                                          <p:attrName>ppt_x</p:attrName>
                                        </p:attrNameLst>
                                      </p:cBhvr>
                                      <p:tavLst>
                                        <p:tav tm="0">
                                          <p:val>
                                            <p:strVal val="#ppt_x"/>
                                          </p:val>
                                        </p:tav>
                                        <p:tav tm="100000">
                                          <p:val>
                                            <p:strVal val="#ppt_x"/>
                                          </p:val>
                                        </p:tav>
                                      </p:tavLst>
                                    </p:anim>
                                    <p:anim calcmode="lin" valueType="num">
                                      <p:cBhvr>
                                        <p:cTn id="5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15" grpId="0" animBg="1"/>
      <p:bldP spid="16" grpId="0" animBg="1"/>
      <p:bldP spid="2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en-US" altLang="zh-CN" dirty="0">
                <a:cs typeface="+mn-ea"/>
                <a:sym typeface="+mn-lt"/>
              </a:rPr>
              <a:t>x32dbg</a:t>
            </a:r>
            <a:r>
              <a:rPr lang="zh-CN" altLang="en-US" dirty="0">
                <a:cs typeface="+mn-ea"/>
                <a:sym typeface="+mn-lt"/>
              </a:rPr>
              <a:t>调试器（调试</a:t>
            </a:r>
            <a:r>
              <a:rPr lang="en-US" altLang="zh-CN" dirty="0">
                <a:cs typeface="+mn-ea"/>
                <a:sym typeface="+mn-lt"/>
              </a:rPr>
              <a:t>64bit</a:t>
            </a:r>
            <a:r>
              <a:rPr lang="zh-CN" altLang="en-US" dirty="0">
                <a:cs typeface="+mn-ea"/>
                <a:sym typeface="+mn-lt"/>
              </a:rPr>
              <a:t>程序的为 </a:t>
            </a:r>
            <a:r>
              <a:rPr lang="en-US" altLang="zh-CN" dirty="0">
                <a:cs typeface="+mn-ea"/>
                <a:sym typeface="+mn-lt"/>
              </a:rPr>
              <a:t>x64dbg</a:t>
            </a:r>
            <a:r>
              <a:rPr lang="zh-CN" altLang="en-US" dirty="0">
                <a:cs typeface="+mn-ea"/>
                <a:sym typeface="+mn-lt"/>
              </a:rPr>
              <a:t>）</a:t>
            </a:r>
            <a:endParaRPr lang="en-US" altLang="zh-CN" dirty="0">
              <a:cs typeface="+mn-ea"/>
              <a:sym typeface="+mn-lt"/>
            </a:endParaRPr>
          </a:p>
          <a:p>
            <a:pPr lvl="1"/>
            <a:r>
              <a:rPr lang="zh-CN" altLang="en-US" dirty="0">
                <a:cs typeface="+mn-ea"/>
                <a:sym typeface="+mn-lt"/>
              </a:rPr>
              <a:t>是一款具有可视化界面的用户模式调试器，它结合了动态调试和静态分析，对异常的跟踪处理很灵活。</a:t>
            </a:r>
            <a:endParaRPr lang="en-US" altLang="zh-CN" dirty="0">
              <a:cs typeface="+mn-ea"/>
              <a:sym typeface="+mn-lt"/>
            </a:endParaRPr>
          </a:p>
          <a:p>
            <a:pPr lvl="1"/>
            <a:r>
              <a:rPr lang="zh-CN" altLang="en-US" dirty="0">
                <a:cs typeface="+mn-ea"/>
                <a:sym typeface="+mn-lt"/>
              </a:rPr>
              <a:t>它的反汇编引擎能够识别出上千个经常使用的函数，加上爱好者不断的对其进行修改，</a:t>
            </a:r>
            <a:r>
              <a:rPr lang="en-US" altLang="zh-CN" dirty="0">
                <a:cs typeface="+mn-ea"/>
                <a:sym typeface="+mn-lt"/>
              </a:rPr>
              <a:t> x32dbg</a:t>
            </a:r>
            <a:r>
              <a:rPr lang="zh-CN" altLang="en-US" dirty="0">
                <a:cs typeface="+mn-ea"/>
                <a:sym typeface="+mn-lt"/>
              </a:rPr>
              <a:t>也变得越来越强大。</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234844778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2088232"/>
          </a:xfrm>
        </p:spPr>
        <p:txBody>
          <a:bodyPr/>
          <a:lstStyle/>
          <a:p>
            <a:r>
              <a:rPr lang="zh-CN" altLang="en-US" dirty="0">
                <a:cs typeface="+mn-ea"/>
                <a:sym typeface="+mn-lt"/>
              </a:rPr>
              <a:t>主窗口界面</a:t>
            </a:r>
            <a:endParaRPr lang="en-US" altLang="zh-CN" dirty="0">
              <a:cs typeface="+mn-ea"/>
              <a:sym typeface="+mn-lt"/>
            </a:endParaRPr>
          </a:p>
          <a:p>
            <a:pPr lvl="1"/>
            <a:r>
              <a:rPr lang="zh-CN" altLang="en-US" dirty="0">
                <a:cs typeface="+mn-ea"/>
                <a:sym typeface="+mn-lt"/>
              </a:rPr>
              <a:t>用</a:t>
            </a:r>
            <a:r>
              <a:rPr lang="en-US" altLang="zh-CN" dirty="0">
                <a:cs typeface="+mn-ea"/>
                <a:sym typeface="+mn-lt"/>
              </a:rPr>
              <a:t>x32dbg</a:t>
            </a:r>
            <a:r>
              <a:rPr lang="zh-CN" altLang="en-US" dirty="0">
                <a:cs typeface="+mn-ea"/>
                <a:sym typeface="+mn-lt"/>
              </a:rPr>
              <a:t>打开程序后默认打开的是</a:t>
            </a:r>
            <a:r>
              <a:rPr lang="en-US" altLang="zh-CN" dirty="0">
                <a:cs typeface="+mn-ea"/>
                <a:sym typeface="+mn-lt"/>
              </a:rPr>
              <a:t>CPU</a:t>
            </a:r>
            <a:r>
              <a:rPr lang="zh-CN" altLang="en-US" dirty="0">
                <a:cs typeface="+mn-ea"/>
                <a:sym typeface="+mn-lt"/>
              </a:rPr>
              <a:t>窗口</a:t>
            </a:r>
            <a:endParaRPr lang="en-US" altLang="zh-CN" dirty="0">
              <a:cs typeface="+mn-ea"/>
              <a:sym typeface="+mn-lt"/>
            </a:endParaRPr>
          </a:p>
          <a:p>
            <a:pPr lvl="1"/>
            <a:r>
              <a:rPr lang="zh-CN" altLang="en-US" dirty="0">
                <a:cs typeface="+mn-ea"/>
                <a:sym typeface="+mn-lt"/>
              </a:rPr>
              <a:t>主界面其他窗口，分别有反汇编面板、寄存器面板、堆栈面板、数据面板、信息面板、函数参数面板</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pic>
        <p:nvPicPr>
          <p:cNvPr id="6" name="图片 5">
            <a:extLst>
              <a:ext uri="{FF2B5EF4-FFF2-40B4-BE49-F238E27FC236}">
                <a16:creationId xmlns:a16="http://schemas.microsoft.com/office/drawing/2014/main" id="{86E3890C-D5E4-4E19-80A7-7B35E91FBFC2}"/>
              </a:ext>
            </a:extLst>
          </p:cNvPr>
          <p:cNvPicPr>
            <a:picLocks noChangeAspect="1"/>
          </p:cNvPicPr>
          <p:nvPr/>
        </p:nvPicPr>
        <p:blipFill>
          <a:blip r:embed="rId2"/>
          <a:stretch>
            <a:fillRect/>
          </a:stretch>
        </p:blipFill>
        <p:spPr>
          <a:xfrm>
            <a:off x="2230482" y="3609020"/>
            <a:ext cx="5445035" cy="3240360"/>
          </a:xfrm>
          <a:prstGeom prst="rect">
            <a:avLst/>
          </a:prstGeom>
        </p:spPr>
      </p:pic>
      <p:grpSp>
        <p:nvGrpSpPr>
          <p:cNvPr id="11" name="组合 10">
            <a:extLst>
              <a:ext uri="{FF2B5EF4-FFF2-40B4-BE49-F238E27FC236}">
                <a16:creationId xmlns:a16="http://schemas.microsoft.com/office/drawing/2014/main" id="{A391DBF6-A01F-4B81-923E-BD7E35F2BD5F}"/>
              </a:ext>
            </a:extLst>
          </p:cNvPr>
          <p:cNvGrpSpPr/>
          <p:nvPr/>
        </p:nvGrpSpPr>
        <p:grpSpPr>
          <a:xfrm>
            <a:off x="200472" y="4293096"/>
            <a:ext cx="2030010" cy="369332"/>
            <a:chOff x="200472" y="4293096"/>
            <a:chExt cx="2030010" cy="369332"/>
          </a:xfrm>
        </p:grpSpPr>
        <p:sp>
          <p:nvSpPr>
            <p:cNvPr id="7" name="文本框 6">
              <a:extLst>
                <a:ext uri="{FF2B5EF4-FFF2-40B4-BE49-F238E27FC236}">
                  <a16:creationId xmlns:a16="http://schemas.microsoft.com/office/drawing/2014/main" id="{78393C4E-8B32-46BB-96D7-82528848C14E}"/>
                </a:ext>
              </a:extLst>
            </p:cNvPr>
            <p:cNvSpPr txBox="1"/>
            <p:nvPr/>
          </p:nvSpPr>
          <p:spPr>
            <a:xfrm>
              <a:off x="200472" y="4293096"/>
              <a:ext cx="1368152" cy="369332"/>
            </a:xfrm>
            <a:prstGeom prst="rect">
              <a:avLst/>
            </a:prstGeom>
            <a:noFill/>
          </p:spPr>
          <p:txBody>
            <a:bodyPr wrap="square" rtlCol="0">
              <a:spAutoFit/>
            </a:bodyPr>
            <a:lstStyle/>
            <a:p>
              <a:r>
                <a:rPr lang="zh-CN" altLang="en-US" dirty="0"/>
                <a:t>反汇编面板</a:t>
              </a:r>
            </a:p>
          </p:txBody>
        </p:sp>
        <p:cxnSp>
          <p:nvCxnSpPr>
            <p:cNvPr id="9" name="直接箭头连接符 8">
              <a:extLst>
                <a:ext uri="{FF2B5EF4-FFF2-40B4-BE49-F238E27FC236}">
                  <a16:creationId xmlns:a16="http://schemas.microsoft.com/office/drawing/2014/main" id="{A8C2FF16-92F3-43C1-B035-E1E7FACE99A9}"/>
                </a:ext>
              </a:extLst>
            </p:cNvPr>
            <p:cNvCxnSpPr>
              <a:cxnSpLocks/>
            </p:cNvCxnSpPr>
            <p:nvPr/>
          </p:nvCxnSpPr>
          <p:spPr>
            <a:xfrm>
              <a:off x="1424608" y="4509120"/>
              <a:ext cx="805874" cy="72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DED99559-364D-482A-BDCE-8E469BE1D129}"/>
              </a:ext>
            </a:extLst>
          </p:cNvPr>
          <p:cNvGrpSpPr/>
          <p:nvPr/>
        </p:nvGrpSpPr>
        <p:grpSpPr>
          <a:xfrm>
            <a:off x="7689304" y="4108430"/>
            <a:ext cx="1872208" cy="472698"/>
            <a:chOff x="-303584" y="4293096"/>
            <a:chExt cx="1872208" cy="472698"/>
          </a:xfrm>
        </p:grpSpPr>
        <p:sp>
          <p:nvSpPr>
            <p:cNvPr id="13" name="文本框 12">
              <a:extLst>
                <a:ext uri="{FF2B5EF4-FFF2-40B4-BE49-F238E27FC236}">
                  <a16:creationId xmlns:a16="http://schemas.microsoft.com/office/drawing/2014/main" id="{581D280A-6A5D-4079-945D-A6DC30B07525}"/>
                </a:ext>
              </a:extLst>
            </p:cNvPr>
            <p:cNvSpPr txBox="1"/>
            <p:nvPr/>
          </p:nvSpPr>
          <p:spPr>
            <a:xfrm>
              <a:off x="200472" y="4293096"/>
              <a:ext cx="1368152" cy="369332"/>
            </a:xfrm>
            <a:prstGeom prst="rect">
              <a:avLst/>
            </a:prstGeom>
            <a:noFill/>
          </p:spPr>
          <p:txBody>
            <a:bodyPr wrap="square" rtlCol="0">
              <a:spAutoFit/>
            </a:bodyPr>
            <a:lstStyle/>
            <a:p>
              <a:r>
                <a:rPr lang="zh-CN" altLang="en-US" dirty="0"/>
                <a:t>寄存器面板</a:t>
              </a:r>
            </a:p>
          </p:txBody>
        </p:sp>
        <p:cxnSp>
          <p:nvCxnSpPr>
            <p:cNvPr id="14" name="直接箭头连接符 13">
              <a:extLst>
                <a:ext uri="{FF2B5EF4-FFF2-40B4-BE49-F238E27FC236}">
                  <a16:creationId xmlns:a16="http://schemas.microsoft.com/office/drawing/2014/main" id="{E85FD4B8-BCA7-4099-94E4-DAC7A3669F20}"/>
                </a:ext>
              </a:extLst>
            </p:cNvPr>
            <p:cNvCxnSpPr>
              <a:cxnSpLocks/>
            </p:cNvCxnSpPr>
            <p:nvPr/>
          </p:nvCxnSpPr>
          <p:spPr>
            <a:xfrm flipH="1">
              <a:off x="-303584" y="4610745"/>
              <a:ext cx="576064" cy="155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B4C7C1B9-0728-41CD-8954-76FD193E37F9}"/>
              </a:ext>
            </a:extLst>
          </p:cNvPr>
          <p:cNvGrpSpPr/>
          <p:nvPr/>
        </p:nvGrpSpPr>
        <p:grpSpPr>
          <a:xfrm>
            <a:off x="7675517" y="4869160"/>
            <a:ext cx="2102018" cy="472698"/>
            <a:chOff x="-303584" y="4293096"/>
            <a:chExt cx="2102018" cy="472698"/>
          </a:xfrm>
        </p:grpSpPr>
        <p:sp>
          <p:nvSpPr>
            <p:cNvPr id="17" name="文本框 16">
              <a:extLst>
                <a:ext uri="{FF2B5EF4-FFF2-40B4-BE49-F238E27FC236}">
                  <a16:creationId xmlns:a16="http://schemas.microsoft.com/office/drawing/2014/main" id="{7DFE4F96-A09D-41B3-BAAB-408F30C9FC79}"/>
                </a:ext>
              </a:extLst>
            </p:cNvPr>
            <p:cNvSpPr txBox="1"/>
            <p:nvPr/>
          </p:nvSpPr>
          <p:spPr>
            <a:xfrm>
              <a:off x="200471" y="4293096"/>
              <a:ext cx="1597963" cy="369332"/>
            </a:xfrm>
            <a:prstGeom prst="rect">
              <a:avLst/>
            </a:prstGeom>
            <a:noFill/>
          </p:spPr>
          <p:txBody>
            <a:bodyPr wrap="square" rtlCol="0">
              <a:spAutoFit/>
            </a:bodyPr>
            <a:lstStyle/>
            <a:p>
              <a:r>
                <a:rPr lang="zh-CN" altLang="en-US" dirty="0"/>
                <a:t>函数参数面板</a:t>
              </a:r>
            </a:p>
          </p:txBody>
        </p:sp>
        <p:cxnSp>
          <p:nvCxnSpPr>
            <p:cNvPr id="18" name="直接箭头连接符 17">
              <a:extLst>
                <a:ext uri="{FF2B5EF4-FFF2-40B4-BE49-F238E27FC236}">
                  <a16:creationId xmlns:a16="http://schemas.microsoft.com/office/drawing/2014/main" id="{69B2C504-CBE9-4B94-A37D-12E4118517C2}"/>
                </a:ext>
              </a:extLst>
            </p:cNvPr>
            <p:cNvCxnSpPr>
              <a:cxnSpLocks/>
            </p:cNvCxnSpPr>
            <p:nvPr/>
          </p:nvCxnSpPr>
          <p:spPr>
            <a:xfrm flipH="1">
              <a:off x="-303584" y="4610745"/>
              <a:ext cx="576064" cy="155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74E513DE-A4F0-48F9-87A9-2EC39286C803}"/>
              </a:ext>
            </a:extLst>
          </p:cNvPr>
          <p:cNvGrpSpPr/>
          <p:nvPr/>
        </p:nvGrpSpPr>
        <p:grpSpPr>
          <a:xfrm>
            <a:off x="7703637" y="5622921"/>
            <a:ext cx="1872208" cy="472698"/>
            <a:chOff x="-303584" y="4293096"/>
            <a:chExt cx="1872208" cy="472698"/>
          </a:xfrm>
        </p:grpSpPr>
        <p:sp>
          <p:nvSpPr>
            <p:cNvPr id="20" name="文本框 19">
              <a:extLst>
                <a:ext uri="{FF2B5EF4-FFF2-40B4-BE49-F238E27FC236}">
                  <a16:creationId xmlns:a16="http://schemas.microsoft.com/office/drawing/2014/main" id="{FC534B32-D87F-4758-ACDA-C6E3E77FACB5}"/>
                </a:ext>
              </a:extLst>
            </p:cNvPr>
            <p:cNvSpPr txBox="1"/>
            <p:nvPr/>
          </p:nvSpPr>
          <p:spPr>
            <a:xfrm>
              <a:off x="200472" y="4293096"/>
              <a:ext cx="1368152" cy="369332"/>
            </a:xfrm>
            <a:prstGeom prst="rect">
              <a:avLst/>
            </a:prstGeom>
            <a:noFill/>
          </p:spPr>
          <p:txBody>
            <a:bodyPr wrap="square" rtlCol="0">
              <a:spAutoFit/>
            </a:bodyPr>
            <a:lstStyle/>
            <a:p>
              <a:r>
                <a:rPr lang="zh-CN" altLang="en-US" dirty="0"/>
                <a:t>堆栈面板</a:t>
              </a:r>
            </a:p>
          </p:txBody>
        </p:sp>
        <p:cxnSp>
          <p:nvCxnSpPr>
            <p:cNvPr id="21" name="直接箭头连接符 20">
              <a:extLst>
                <a:ext uri="{FF2B5EF4-FFF2-40B4-BE49-F238E27FC236}">
                  <a16:creationId xmlns:a16="http://schemas.microsoft.com/office/drawing/2014/main" id="{A553C6B8-089B-459B-A1F8-36EBD56673F7}"/>
                </a:ext>
              </a:extLst>
            </p:cNvPr>
            <p:cNvCxnSpPr>
              <a:cxnSpLocks/>
            </p:cNvCxnSpPr>
            <p:nvPr/>
          </p:nvCxnSpPr>
          <p:spPr>
            <a:xfrm flipH="1">
              <a:off x="-303584" y="4610745"/>
              <a:ext cx="576064" cy="155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86AC7B1C-49DF-4640-A1C2-E8E5884645A3}"/>
              </a:ext>
            </a:extLst>
          </p:cNvPr>
          <p:cNvGrpSpPr/>
          <p:nvPr/>
        </p:nvGrpSpPr>
        <p:grpSpPr>
          <a:xfrm>
            <a:off x="118465" y="5044534"/>
            <a:ext cx="2066014" cy="369332"/>
            <a:chOff x="164468" y="4293096"/>
            <a:chExt cx="2066014" cy="369332"/>
          </a:xfrm>
        </p:grpSpPr>
        <p:sp>
          <p:nvSpPr>
            <p:cNvPr id="24" name="文本框 23">
              <a:extLst>
                <a:ext uri="{FF2B5EF4-FFF2-40B4-BE49-F238E27FC236}">
                  <a16:creationId xmlns:a16="http://schemas.microsoft.com/office/drawing/2014/main" id="{4684F584-9D34-41A5-BA86-2CBC561A435F}"/>
                </a:ext>
              </a:extLst>
            </p:cNvPr>
            <p:cNvSpPr txBox="1"/>
            <p:nvPr/>
          </p:nvSpPr>
          <p:spPr>
            <a:xfrm>
              <a:off x="164468" y="4293096"/>
              <a:ext cx="1368152" cy="369332"/>
            </a:xfrm>
            <a:prstGeom prst="rect">
              <a:avLst/>
            </a:prstGeom>
            <a:noFill/>
          </p:spPr>
          <p:txBody>
            <a:bodyPr wrap="square" rtlCol="0">
              <a:spAutoFit/>
            </a:bodyPr>
            <a:lstStyle/>
            <a:p>
              <a:pPr algn="r"/>
              <a:r>
                <a:rPr lang="zh-CN" altLang="en-US" dirty="0"/>
                <a:t>信息面板</a:t>
              </a:r>
            </a:p>
          </p:txBody>
        </p:sp>
        <p:cxnSp>
          <p:nvCxnSpPr>
            <p:cNvPr id="25" name="直接箭头连接符 24">
              <a:extLst>
                <a:ext uri="{FF2B5EF4-FFF2-40B4-BE49-F238E27FC236}">
                  <a16:creationId xmlns:a16="http://schemas.microsoft.com/office/drawing/2014/main" id="{ECCE692F-238B-49BC-B19C-BA8E32771274}"/>
                </a:ext>
              </a:extLst>
            </p:cNvPr>
            <p:cNvCxnSpPr>
              <a:cxnSpLocks/>
            </p:cNvCxnSpPr>
            <p:nvPr/>
          </p:nvCxnSpPr>
          <p:spPr>
            <a:xfrm>
              <a:off x="1424355" y="4477762"/>
              <a:ext cx="806127" cy="103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id="{45FEA508-3216-4986-9606-BC4651AD5EDC}"/>
              </a:ext>
            </a:extLst>
          </p:cNvPr>
          <p:cNvGrpSpPr/>
          <p:nvPr/>
        </p:nvGrpSpPr>
        <p:grpSpPr>
          <a:xfrm>
            <a:off x="118465" y="5816100"/>
            <a:ext cx="2066014" cy="369332"/>
            <a:chOff x="272733" y="4275768"/>
            <a:chExt cx="2066014" cy="369332"/>
          </a:xfrm>
        </p:grpSpPr>
        <p:sp>
          <p:nvSpPr>
            <p:cNvPr id="27" name="文本框 26">
              <a:extLst>
                <a:ext uri="{FF2B5EF4-FFF2-40B4-BE49-F238E27FC236}">
                  <a16:creationId xmlns:a16="http://schemas.microsoft.com/office/drawing/2014/main" id="{9C6B414E-C3E8-47A1-885E-8FCD563D8AD9}"/>
                </a:ext>
              </a:extLst>
            </p:cNvPr>
            <p:cNvSpPr txBox="1"/>
            <p:nvPr/>
          </p:nvSpPr>
          <p:spPr>
            <a:xfrm>
              <a:off x="272733" y="4275768"/>
              <a:ext cx="1368152" cy="369332"/>
            </a:xfrm>
            <a:prstGeom prst="rect">
              <a:avLst/>
            </a:prstGeom>
            <a:noFill/>
          </p:spPr>
          <p:txBody>
            <a:bodyPr wrap="square" rtlCol="0">
              <a:spAutoFit/>
            </a:bodyPr>
            <a:lstStyle/>
            <a:p>
              <a:pPr algn="r"/>
              <a:r>
                <a:rPr lang="zh-CN" altLang="en-US" dirty="0"/>
                <a:t>数据面板</a:t>
              </a:r>
            </a:p>
          </p:txBody>
        </p:sp>
        <p:cxnSp>
          <p:nvCxnSpPr>
            <p:cNvPr id="28" name="直接箭头连接符 27">
              <a:extLst>
                <a:ext uri="{FF2B5EF4-FFF2-40B4-BE49-F238E27FC236}">
                  <a16:creationId xmlns:a16="http://schemas.microsoft.com/office/drawing/2014/main" id="{CDC8E4AC-6C21-4D14-8A1F-041F51E8ED49}"/>
                </a:ext>
              </a:extLst>
            </p:cNvPr>
            <p:cNvCxnSpPr>
              <a:cxnSpLocks/>
            </p:cNvCxnSpPr>
            <p:nvPr/>
          </p:nvCxnSpPr>
          <p:spPr>
            <a:xfrm>
              <a:off x="1532620" y="4460434"/>
              <a:ext cx="806127" cy="103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8311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p:cTn id="26" dur="500" fill="hold"/>
                                        <p:tgtEl>
                                          <p:spTgt spid="19"/>
                                        </p:tgtEl>
                                        <p:attrNameLst>
                                          <p:attrName>ppt_w</p:attrName>
                                        </p:attrNameLst>
                                      </p:cBhvr>
                                      <p:tavLst>
                                        <p:tav tm="0">
                                          <p:val>
                                            <p:fltVal val="0"/>
                                          </p:val>
                                        </p:tav>
                                        <p:tav tm="100000">
                                          <p:val>
                                            <p:strVal val="#ppt_w"/>
                                          </p:val>
                                        </p:tav>
                                      </p:tavLst>
                                    </p:anim>
                                    <p:anim calcmode="lin" valueType="num">
                                      <p:cBhvr>
                                        <p:cTn id="27" dur="500" fill="hold"/>
                                        <p:tgtEl>
                                          <p:spTgt spid="19"/>
                                        </p:tgtEl>
                                        <p:attrNameLst>
                                          <p:attrName>ppt_h</p:attrName>
                                        </p:attrNameLst>
                                      </p:cBhvr>
                                      <p:tavLst>
                                        <p:tav tm="0">
                                          <p:val>
                                            <p:fltVal val="0"/>
                                          </p:val>
                                        </p:tav>
                                        <p:tav tm="100000">
                                          <p:val>
                                            <p:strVal val="#ppt_h"/>
                                          </p:val>
                                        </p:tav>
                                      </p:tavLst>
                                    </p:anim>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p:cTn id="40" dur="500" fill="hold"/>
                                        <p:tgtEl>
                                          <p:spTgt spid="23"/>
                                        </p:tgtEl>
                                        <p:attrNameLst>
                                          <p:attrName>ppt_w</p:attrName>
                                        </p:attrNameLst>
                                      </p:cBhvr>
                                      <p:tavLst>
                                        <p:tav tm="0">
                                          <p:val>
                                            <p:fltVal val="0"/>
                                          </p:val>
                                        </p:tav>
                                        <p:tav tm="100000">
                                          <p:val>
                                            <p:strVal val="#ppt_w"/>
                                          </p:val>
                                        </p:tav>
                                      </p:tavLst>
                                    </p:anim>
                                    <p:anim calcmode="lin" valueType="num">
                                      <p:cBhvr>
                                        <p:cTn id="41" dur="500" fill="hold"/>
                                        <p:tgtEl>
                                          <p:spTgt spid="23"/>
                                        </p:tgtEl>
                                        <p:attrNameLst>
                                          <p:attrName>ppt_h</p:attrName>
                                        </p:attrNameLst>
                                      </p:cBhvr>
                                      <p:tavLst>
                                        <p:tav tm="0">
                                          <p:val>
                                            <p:fltVal val="0"/>
                                          </p:val>
                                        </p:tav>
                                        <p:tav tm="100000">
                                          <p:val>
                                            <p:strVal val="#ppt_h"/>
                                          </p:val>
                                        </p:tav>
                                      </p:tavLst>
                                    </p:anim>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反汇编面板窗口</a:t>
            </a:r>
          </a:p>
          <a:p>
            <a:pPr lvl="1"/>
            <a:r>
              <a:rPr lang="zh-CN" altLang="en-US" sz="2400" dirty="0">
                <a:cs typeface="+mn-ea"/>
                <a:sym typeface="+mn-lt"/>
              </a:rPr>
              <a:t>被调试程序在反汇编后显示在该面板窗口中，显示的信息分为四列，从左至右依次为：</a:t>
            </a:r>
            <a:r>
              <a:rPr lang="zh-CN" altLang="en-US" sz="2400" dirty="0">
                <a:solidFill>
                  <a:srgbClr val="FF0000"/>
                </a:solidFill>
                <a:cs typeface="+mn-ea"/>
                <a:sym typeface="+mn-lt"/>
              </a:rPr>
              <a:t>地址</a:t>
            </a:r>
            <a:r>
              <a:rPr lang="zh-CN" altLang="en-US" sz="2400" dirty="0">
                <a:cs typeface="+mn-ea"/>
                <a:sym typeface="+mn-lt"/>
              </a:rPr>
              <a:t>、</a:t>
            </a:r>
            <a:r>
              <a:rPr lang="zh-CN" altLang="en-US" sz="2400" dirty="0">
                <a:solidFill>
                  <a:srgbClr val="00B050"/>
                </a:solidFill>
                <a:cs typeface="+mn-ea"/>
                <a:sym typeface="+mn-lt"/>
              </a:rPr>
              <a:t>数据</a:t>
            </a:r>
            <a:r>
              <a:rPr lang="zh-CN" altLang="en-US" sz="2400" dirty="0">
                <a:cs typeface="+mn-ea"/>
                <a:sym typeface="+mn-lt"/>
              </a:rPr>
              <a:t>、</a:t>
            </a:r>
            <a:r>
              <a:rPr lang="zh-CN" altLang="en-US" sz="2400" dirty="0">
                <a:solidFill>
                  <a:srgbClr val="3333FF"/>
                </a:solidFill>
                <a:cs typeface="+mn-ea"/>
                <a:sym typeface="+mn-lt"/>
              </a:rPr>
              <a:t>反汇编代码</a:t>
            </a:r>
            <a:r>
              <a:rPr lang="zh-CN" altLang="en-US" sz="2400" dirty="0">
                <a:cs typeface="+mn-ea"/>
                <a:sym typeface="+mn-lt"/>
              </a:rPr>
              <a:t>和</a:t>
            </a:r>
            <a:r>
              <a:rPr lang="zh-CN" altLang="en-US" sz="2400" dirty="0">
                <a:solidFill>
                  <a:schemeClr val="accent6">
                    <a:lumMod val="60000"/>
                    <a:lumOff val="40000"/>
                  </a:schemeClr>
                </a:solidFill>
                <a:cs typeface="+mn-ea"/>
                <a:sym typeface="+mn-lt"/>
              </a:rPr>
              <a:t>注释</a:t>
            </a:r>
            <a:r>
              <a:rPr lang="zh-CN" altLang="en-US" sz="2400" dirty="0">
                <a:cs typeface="+mn-ea"/>
                <a:sym typeface="+mn-lt"/>
              </a:rPr>
              <a:t>。</a:t>
            </a:r>
            <a:endParaRPr lang="en-US" altLang="zh-CN" sz="2400" dirty="0">
              <a:cs typeface="+mn-ea"/>
              <a:sym typeface="+mn-lt"/>
            </a:endParaRPr>
          </a:p>
          <a:p>
            <a:pPr lvl="1"/>
            <a:r>
              <a:rPr lang="zh-CN" altLang="en-US" sz="2400" dirty="0">
                <a:cs typeface="+mn-ea"/>
                <a:sym typeface="+mn-lt"/>
              </a:rPr>
              <a:t>主要关注的是反汇编代码列，该列将指令以汇编代码的形式显示，从而让用户在汇编层次上对程序进行调试。</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pic>
        <p:nvPicPr>
          <p:cNvPr id="6" name="图片 5">
            <a:extLst>
              <a:ext uri="{FF2B5EF4-FFF2-40B4-BE49-F238E27FC236}">
                <a16:creationId xmlns:a16="http://schemas.microsoft.com/office/drawing/2014/main" id="{74C157B9-FEB1-4395-8568-B61918320A04}"/>
              </a:ext>
            </a:extLst>
          </p:cNvPr>
          <p:cNvPicPr>
            <a:picLocks noChangeAspect="1"/>
          </p:cNvPicPr>
          <p:nvPr/>
        </p:nvPicPr>
        <p:blipFill>
          <a:blip r:embed="rId2"/>
          <a:stretch>
            <a:fillRect/>
          </a:stretch>
        </p:blipFill>
        <p:spPr>
          <a:xfrm>
            <a:off x="1352600" y="4071851"/>
            <a:ext cx="7977336" cy="2557823"/>
          </a:xfrm>
          <a:prstGeom prst="rect">
            <a:avLst/>
          </a:prstGeom>
        </p:spPr>
      </p:pic>
      <p:sp>
        <p:nvSpPr>
          <p:cNvPr id="8" name="矩形 7">
            <a:extLst>
              <a:ext uri="{FF2B5EF4-FFF2-40B4-BE49-F238E27FC236}">
                <a16:creationId xmlns:a16="http://schemas.microsoft.com/office/drawing/2014/main" id="{62ED7773-E63A-4C53-87B3-F162E1C13E94}"/>
              </a:ext>
            </a:extLst>
          </p:cNvPr>
          <p:cNvSpPr/>
          <p:nvPr/>
        </p:nvSpPr>
        <p:spPr>
          <a:xfrm>
            <a:off x="2360712" y="4653136"/>
            <a:ext cx="504056" cy="1976538"/>
          </a:xfrm>
          <a:prstGeom prst="rect">
            <a:avLst/>
          </a:prstGeom>
          <a:noFill/>
          <a:ln>
            <a:solidFill>
              <a:srgbClr val="FC0A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6D7B3CA2-9FA3-450B-918D-95E2A7BE0EE7}"/>
              </a:ext>
            </a:extLst>
          </p:cNvPr>
          <p:cNvCxnSpPr/>
          <p:nvPr/>
        </p:nvCxnSpPr>
        <p:spPr>
          <a:xfrm flipH="1">
            <a:off x="2792760" y="2924944"/>
            <a:ext cx="2304256" cy="1656184"/>
          </a:xfrm>
          <a:prstGeom prst="straightConnector1">
            <a:avLst/>
          </a:prstGeom>
          <a:ln>
            <a:solidFill>
              <a:srgbClr val="FC0A0A"/>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FD50990-383E-4F2E-8729-DF996DE3148D}"/>
              </a:ext>
            </a:extLst>
          </p:cNvPr>
          <p:cNvSpPr/>
          <p:nvPr/>
        </p:nvSpPr>
        <p:spPr>
          <a:xfrm>
            <a:off x="3008784" y="4653136"/>
            <a:ext cx="1152128" cy="197653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cxnSp>
        <p:nvCxnSpPr>
          <p:cNvPr id="12" name="直接箭头连接符 11">
            <a:extLst>
              <a:ext uri="{FF2B5EF4-FFF2-40B4-BE49-F238E27FC236}">
                <a16:creationId xmlns:a16="http://schemas.microsoft.com/office/drawing/2014/main" id="{933D0664-69AB-4F5A-91FE-3B1C4990178F}"/>
              </a:ext>
            </a:extLst>
          </p:cNvPr>
          <p:cNvCxnSpPr>
            <a:cxnSpLocks/>
          </p:cNvCxnSpPr>
          <p:nvPr/>
        </p:nvCxnSpPr>
        <p:spPr>
          <a:xfrm flipH="1">
            <a:off x="3872880" y="2926080"/>
            <a:ext cx="2304256" cy="165504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61BBF7B9-9D8B-4B30-A342-6A719430D022}"/>
              </a:ext>
            </a:extLst>
          </p:cNvPr>
          <p:cNvSpPr/>
          <p:nvPr/>
        </p:nvSpPr>
        <p:spPr>
          <a:xfrm>
            <a:off x="4232920" y="4653136"/>
            <a:ext cx="2088232" cy="1976538"/>
          </a:xfrm>
          <a:prstGeom prst="rect">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5" name="矩形 14">
            <a:extLst>
              <a:ext uri="{FF2B5EF4-FFF2-40B4-BE49-F238E27FC236}">
                <a16:creationId xmlns:a16="http://schemas.microsoft.com/office/drawing/2014/main" id="{ABF73555-8205-4205-8BB9-C7DB2316F29C}"/>
              </a:ext>
            </a:extLst>
          </p:cNvPr>
          <p:cNvSpPr/>
          <p:nvPr/>
        </p:nvSpPr>
        <p:spPr>
          <a:xfrm>
            <a:off x="6350360" y="4641552"/>
            <a:ext cx="1554968" cy="1976538"/>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cxnSp>
        <p:nvCxnSpPr>
          <p:cNvPr id="16" name="直接箭头连接符 15">
            <a:extLst>
              <a:ext uri="{FF2B5EF4-FFF2-40B4-BE49-F238E27FC236}">
                <a16:creationId xmlns:a16="http://schemas.microsoft.com/office/drawing/2014/main" id="{E58A97C0-B0D3-4860-85D2-B06EB9B2B6CF}"/>
              </a:ext>
            </a:extLst>
          </p:cNvPr>
          <p:cNvCxnSpPr>
            <a:cxnSpLocks/>
          </p:cNvCxnSpPr>
          <p:nvPr/>
        </p:nvCxnSpPr>
        <p:spPr>
          <a:xfrm flipH="1">
            <a:off x="6753200" y="2941237"/>
            <a:ext cx="2304256" cy="1655048"/>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80B932E-A1D1-4A6E-B4F8-24CB13DBD17A}"/>
              </a:ext>
            </a:extLst>
          </p:cNvPr>
          <p:cNvCxnSpPr>
            <a:cxnSpLocks/>
          </p:cNvCxnSpPr>
          <p:nvPr/>
        </p:nvCxnSpPr>
        <p:spPr>
          <a:xfrm flipH="1">
            <a:off x="5319224" y="2956437"/>
            <a:ext cx="2304256" cy="1655048"/>
          </a:xfrm>
          <a:prstGeom prst="straightConnector1">
            <a:avLst/>
          </a:prstGeom>
          <a:ln>
            <a:solidFill>
              <a:srgbClr val="3333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6029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p:cTn id="44" dur="500" fill="hold"/>
                                        <p:tgtEl>
                                          <p:spTgt spid="15"/>
                                        </p:tgtEl>
                                        <p:attrNameLst>
                                          <p:attrName>ppt_w</p:attrName>
                                        </p:attrNameLst>
                                      </p:cBhvr>
                                      <p:tavLst>
                                        <p:tav tm="0">
                                          <p:val>
                                            <p:fltVal val="0"/>
                                          </p:val>
                                        </p:tav>
                                        <p:tav tm="100000">
                                          <p:val>
                                            <p:strVal val="#ppt_w"/>
                                          </p:val>
                                        </p:tav>
                                      </p:tavLst>
                                    </p:anim>
                                    <p:anim calcmode="lin" valueType="num">
                                      <p:cBhvr>
                                        <p:cTn id="45" dur="500" fill="hold"/>
                                        <p:tgtEl>
                                          <p:spTgt spid="15"/>
                                        </p:tgtEl>
                                        <p:attrNameLst>
                                          <p:attrName>ppt_h</p:attrName>
                                        </p:attrNameLst>
                                      </p:cBhvr>
                                      <p:tavLst>
                                        <p:tav tm="0">
                                          <p:val>
                                            <p:fltVal val="0"/>
                                          </p:val>
                                        </p:tav>
                                        <p:tav tm="100000">
                                          <p:val>
                                            <p:strVal val="#ppt_h"/>
                                          </p:val>
                                        </p:tav>
                                      </p:tavLst>
                                    </p:anim>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P spid="1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寄存器面板窗口</a:t>
            </a:r>
          </a:p>
          <a:p>
            <a:pPr lvl="1"/>
            <a:r>
              <a:rPr lang="zh-CN" altLang="en-US" dirty="0">
                <a:cs typeface="+mn-ea"/>
                <a:sym typeface="+mn-lt"/>
              </a:rPr>
              <a:t>该窗口将程序运行时用到的寄存器的值都列了出来，其中寄存器的值发生变化时颜色会变为红色。</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pic>
        <p:nvPicPr>
          <p:cNvPr id="6" name="图片 5">
            <a:extLst>
              <a:ext uri="{FF2B5EF4-FFF2-40B4-BE49-F238E27FC236}">
                <a16:creationId xmlns:a16="http://schemas.microsoft.com/office/drawing/2014/main" id="{E82F0983-749F-4B34-AB25-5D7404CBEA1A}"/>
              </a:ext>
            </a:extLst>
          </p:cNvPr>
          <p:cNvPicPr>
            <a:picLocks noChangeAspect="1"/>
          </p:cNvPicPr>
          <p:nvPr/>
        </p:nvPicPr>
        <p:blipFill>
          <a:blip r:embed="rId2"/>
          <a:stretch>
            <a:fillRect/>
          </a:stretch>
        </p:blipFill>
        <p:spPr>
          <a:xfrm>
            <a:off x="2792760" y="3212976"/>
            <a:ext cx="4176464" cy="3250890"/>
          </a:xfrm>
          <a:prstGeom prst="rect">
            <a:avLst/>
          </a:prstGeom>
        </p:spPr>
      </p:pic>
    </p:spTree>
    <p:extLst>
      <p:ext uri="{BB962C8B-B14F-4D97-AF65-F5344CB8AC3E}">
        <p14:creationId xmlns:p14="http://schemas.microsoft.com/office/powerpoint/2010/main" val="70354143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堆栈面板窗口</a:t>
            </a:r>
          </a:p>
          <a:p>
            <a:pPr lvl="1"/>
            <a:r>
              <a:rPr lang="zh-CN" altLang="en-US" dirty="0">
                <a:cs typeface="+mn-ea"/>
                <a:sym typeface="+mn-lt"/>
              </a:rPr>
              <a:t>该窗口显示的是程序执行时的堆栈信息，左边一列是堆栈地址，中间一列是该地址存放的数据，右边一列是注释</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pic>
        <p:nvPicPr>
          <p:cNvPr id="6" name="图片 5">
            <a:extLst>
              <a:ext uri="{FF2B5EF4-FFF2-40B4-BE49-F238E27FC236}">
                <a16:creationId xmlns:a16="http://schemas.microsoft.com/office/drawing/2014/main" id="{9472273B-8DA8-4267-BA1D-69ACA024CCC2}"/>
              </a:ext>
            </a:extLst>
          </p:cNvPr>
          <p:cNvPicPr>
            <a:picLocks noChangeAspect="1"/>
          </p:cNvPicPr>
          <p:nvPr/>
        </p:nvPicPr>
        <p:blipFill>
          <a:blip r:embed="rId2"/>
          <a:stretch>
            <a:fillRect/>
          </a:stretch>
        </p:blipFill>
        <p:spPr>
          <a:xfrm>
            <a:off x="1352600" y="3789040"/>
            <a:ext cx="6336704" cy="2637131"/>
          </a:xfrm>
          <a:prstGeom prst="rect">
            <a:avLst/>
          </a:prstGeom>
        </p:spPr>
      </p:pic>
    </p:spTree>
    <p:extLst>
      <p:ext uri="{BB962C8B-B14F-4D97-AF65-F5344CB8AC3E}">
        <p14:creationId xmlns:p14="http://schemas.microsoft.com/office/powerpoint/2010/main" val="113815907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数据面板窗口</a:t>
            </a:r>
          </a:p>
          <a:p>
            <a:pPr lvl="1"/>
            <a:r>
              <a:rPr lang="zh-CN" altLang="en-US" dirty="0">
                <a:cs typeface="+mn-ea"/>
                <a:sym typeface="+mn-lt"/>
              </a:rPr>
              <a:t>该窗口以十六进制和字符串的形式显示程序在内存中的数据。</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pic>
        <p:nvPicPr>
          <p:cNvPr id="9" name="图片 8">
            <a:extLst>
              <a:ext uri="{FF2B5EF4-FFF2-40B4-BE49-F238E27FC236}">
                <a16:creationId xmlns:a16="http://schemas.microsoft.com/office/drawing/2014/main" id="{AF784E78-5262-49AA-8D9A-86F5F0036CD7}"/>
              </a:ext>
            </a:extLst>
          </p:cNvPr>
          <p:cNvPicPr>
            <a:picLocks noChangeAspect="1"/>
          </p:cNvPicPr>
          <p:nvPr/>
        </p:nvPicPr>
        <p:blipFill>
          <a:blip r:embed="rId2"/>
          <a:stretch>
            <a:fillRect/>
          </a:stretch>
        </p:blipFill>
        <p:spPr>
          <a:xfrm>
            <a:off x="1352600" y="3429000"/>
            <a:ext cx="6099484" cy="3087685"/>
          </a:xfrm>
          <a:prstGeom prst="rect">
            <a:avLst/>
          </a:prstGeom>
        </p:spPr>
      </p:pic>
    </p:spTree>
    <p:extLst>
      <p:ext uri="{BB962C8B-B14F-4D97-AF65-F5344CB8AC3E}">
        <p14:creationId xmlns:p14="http://schemas.microsoft.com/office/powerpoint/2010/main" val="194315548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信息面板窗口</a:t>
            </a:r>
          </a:p>
          <a:p>
            <a:pPr lvl="1"/>
            <a:r>
              <a:rPr lang="zh-CN" altLang="en-US" dirty="0">
                <a:cs typeface="+mn-ea"/>
                <a:sym typeface="+mn-lt"/>
              </a:rPr>
              <a:t>在调试跟踪时，该窗口显示与指令相关的寄存器值、</a:t>
            </a:r>
            <a:r>
              <a:rPr lang="en-US" altLang="zh-CN" dirty="0">
                <a:cs typeface="+mn-ea"/>
                <a:sym typeface="+mn-lt"/>
              </a:rPr>
              <a:t>API</a:t>
            </a:r>
            <a:r>
              <a:rPr lang="zh-CN" altLang="en-US" dirty="0">
                <a:cs typeface="+mn-ea"/>
                <a:sym typeface="+mn-lt"/>
              </a:rPr>
              <a:t>函数调用提示和跳转提示等信息</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pic>
        <p:nvPicPr>
          <p:cNvPr id="6" name="图片 5">
            <a:extLst>
              <a:ext uri="{FF2B5EF4-FFF2-40B4-BE49-F238E27FC236}">
                <a16:creationId xmlns:a16="http://schemas.microsoft.com/office/drawing/2014/main" id="{08E68FC0-5443-44D6-A7C0-3977109BEE97}"/>
              </a:ext>
            </a:extLst>
          </p:cNvPr>
          <p:cNvPicPr>
            <a:picLocks noChangeAspect="1"/>
          </p:cNvPicPr>
          <p:nvPr/>
        </p:nvPicPr>
        <p:blipFill rotWithShape="1">
          <a:blip r:embed="rId2"/>
          <a:srcRect t="3035"/>
          <a:stretch/>
        </p:blipFill>
        <p:spPr>
          <a:xfrm>
            <a:off x="560512" y="3573016"/>
            <a:ext cx="8969896" cy="2300109"/>
          </a:xfrm>
          <a:prstGeom prst="rect">
            <a:avLst/>
          </a:prstGeom>
        </p:spPr>
      </p:pic>
    </p:spTree>
    <p:extLst>
      <p:ext uri="{BB962C8B-B14F-4D97-AF65-F5344CB8AC3E}">
        <p14:creationId xmlns:p14="http://schemas.microsoft.com/office/powerpoint/2010/main" val="215613791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开始调试</a:t>
            </a:r>
          </a:p>
          <a:p>
            <a:pPr lvl="1"/>
            <a:r>
              <a:rPr lang="zh-CN" altLang="en-US" dirty="0">
                <a:cs typeface="+mn-ea"/>
                <a:sym typeface="+mn-lt"/>
              </a:rPr>
              <a:t>使用</a:t>
            </a:r>
            <a:r>
              <a:rPr lang="en-US" altLang="zh-CN" dirty="0">
                <a:cs typeface="+mn-ea"/>
                <a:sym typeface="+mn-lt"/>
              </a:rPr>
              <a:t>x32dbg</a:t>
            </a:r>
            <a:r>
              <a:rPr lang="zh-CN" altLang="en-US" dirty="0">
                <a:cs typeface="+mn-ea"/>
                <a:sym typeface="+mn-lt"/>
              </a:rPr>
              <a:t>调试程序一般有两种打开方式。</a:t>
            </a:r>
            <a:endParaRPr lang="en-US" altLang="zh-CN" dirty="0">
              <a:cs typeface="+mn-ea"/>
              <a:sym typeface="+mn-lt"/>
            </a:endParaRPr>
          </a:p>
          <a:p>
            <a:pPr lvl="1"/>
            <a:r>
              <a:rPr lang="zh-CN" altLang="en-US" dirty="0">
                <a:cs typeface="+mn-ea"/>
                <a:sym typeface="+mn-lt"/>
              </a:rPr>
              <a:t>（</a:t>
            </a:r>
            <a:r>
              <a:rPr lang="en-US" altLang="zh-CN" dirty="0">
                <a:cs typeface="+mn-ea"/>
                <a:sym typeface="+mn-lt"/>
              </a:rPr>
              <a:t>1</a:t>
            </a:r>
            <a:r>
              <a:rPr lang="zh-CN" altLang="en-US" dirty="0">
                <a:cs typeface="+mn-ea"/>
                <a:sym typeface="+mn-lt"/>
              </a:rPr>
              <a:t>）打开方式是：依次点击</a:t>
            </a:r>
            <a:r>
              <a:rPr lang="en-US" altLang="zh-CN" dirty="0">
                <a:cs typeface="+mn-ea"/>
                <a:sym typeface="+mn-lt"/>
              </a:rPr>
              <a:t>File </a:t>
            </a:r>
            <a:r>
              <a:rPr lang="en-US" altLang="zh-CN" dirty="0">
                <a:cs typeface="+mn-ea"/>
                <a:sym typeface="Wingdings" panose="05000000000000000000" pitchFamily="2" charset="2"/>
              </a:rPr>
              <a:t> </a:t>
            </a:r>
            <a:r>
              <a:rPr lang="en-US" altLang="zh-CN" dirty="0">
                <a:cs typeface="+mn-ea"/>
                <a:sym typeface="+mn-lt"/>
              </a:rPr>
              <a:t>Open</a:t>
            </a:r>
            <a:r>
              <a:rPr lang="zh-CN" altLang="en-US" dirty="0">
                <a:cs typeface="+mn-ea"/>
                <a:sym typeface="+mn-lt"/>
              </a:rPr>
              <a:t>，选择待调试的程序，若程序执行时需要输入参数，则可以在</a:t>
            </a:r>
            <a:r>
              <a:rPr lang="en-US" altLang="zh-CN" dirty="0">
                <a:cs typeface="+mn-ea"/>
                <a:sym typeface="+mn-lt"/>
              </a:rPr>
              <a:t>Arguments</a:t>
            </a:r>
            <a:r>
              <a:rPr lang="zh-CN" altLang="en-US" dirty="0">
                <a:cs typeface="+mn-ea"/>
                <a:sym typeface="+mn-lt"/>
              </a:rPr>
              <a:t>栏中填入。</a:t>
            </a:r>
            <a:endParaRPr lang="en-US" altLang="zh-CN" dirty="0">
              <a:cs typeface="+mn-ea"/>
              <a:sym typeface="+mn-lt"/>
            </a:endParaRPr>
          </a:p>
          <a:p>
            <a:pPr lvl="1"/>
            <a:r>
              <a:rPr lang="zh-CN" altLang="en-US" dirty="0">
                <a:cs typeface="+mn-ea"/>
                <a:sym typeface="+mn-lt"/>
              </a:rPr>
              <a:t>（</a:t>
            </a:r>
            <a:r>
              <a:rPr lang="en-US" altLang="zh-CN" dirty="0">
                <a:cs typeface="+mn-ea"/>
                <a:sym typeface="+mn-lt"/>
              </a:rPr>
              <a:t>2</a:t>
            </a:r>
            <a:r>
              <a:rPr lang="zh-CN" altLang="en-US" dirty="0">
                <a:cs typeface="+mn-ea"/>
                <a:sym typeface="+mn-lt"/>
              </a:rPr>
              <a:t>）打开方式是附加到正在执行中的进程，依次点击</a:t>
            </a:r>
            <a:r>
              <a:rPr lang="en-US" altLang="zh-CN" dirty="0">
                <a:cs typeface="+mn-ea"/>
                <a:sym typeface="+mn-lt"/>
              </a:rPr>
              <a:t>File </a:t>
            </a:r>
            <a:r>
              <a:rPr lang="en-US" altLang="zh-CN" dirty="0">
                <a:cs typeface="+mn-ea"/>
                <a:sym typeface="Wingdings" panose="05000000000000000000" pitchFamily="2" charset="2"/>
              </a:rPr>
              <a:t> </a:t>
            </a:r>
            <a:r>
              <a:rPr lang="en-US" altLang="zh-CN" dirty="0">
                <a:cs typeface="+mn-ea"/>
                <a:sym typeface="+mn-lt"/>
              </a:rPr>
              <a:t>Attach</a:t>
            </a:r>
            <a:r>
              <a:rPr lang="zh-CN" altLang="en-US" dirty="0">
                <a:cs typeface="+mn-ea"/>
                <a:sym typeface="+mn-lt"/>
              </a:rPr>
              <a:t>，选择需要调试的进行即可。</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39050312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en-US" altLang="zh-CN" dirty="0">
                <a:cs typeface="+mn-ea"/>
                <a:sym typeface="+mn-lt"/>
              </a:rPr>
              <a:t>INT3</a:t>
            </a:r>
            <a:r>
              <a:rPr lang="zh-CN" altLang="en-US" dirty="0">
                <a:cs typeface="+mn-ea"/>
                <a:sym typeface="+mn-lt"/>
              </a:rPr>
              <a:t>断点</a:t>
            </a:r>
            <a:endParaRPr lang="en-US" altLang="zh-CN" dirty="0">
              <a:cs typeface="+mn-ea"/>
              <a:sym typeface="+mn-lt"/>
            </a:endParaRPr>
          </a:p>
          <a:p>
            <a:pPr lvl="1"/>
            <a:r>
              <a:rPr lang="zh-CN" altLang="en-US" dirty="0">
                <a:cs typeface="+mn-ea"/>
                <a:sym typeface="+mn-lt"/>
              </a:rPr>
              <a:t>断点的一种，在诸如 </a:t>
            </a:r>
            <a:r>
              <a:rPr lang="en-US" altLang="zh-CN" dirty="0">
                <a:cs typeface="+mn-ea"/>
                <a:sym typeface="+mn-lt"/>
              </a:rPr>
              <a:t>x32dbg </a:t>
            </a:r>
            <a:r>
              <a:rPr lang="zh-CN" altLang="en-US" dirty="0">
                <a:cs typeface="+mn-ea"/>
                <a:sym typeface="+mn-lt"/>
              </a:rPr>
              <a:t>中的快捷键是</a:t>
            </a:r>
            <a:r>
              <a:rPr lang="en-US" altLang="zh-CN" dirty="0">
                <a:cs typeface="+mn-ea"/>
                <a:sym typeface="+mn-lt"/>
              </a:rPr>
              <a:t>F2</a:t>
            </a:r>
            <a:r>
              <a:rPr lang="zh-CN" altLang="en-US" dirty="0">
                <a:cs typeface="+mn-ea"/>
                <a:sym typeface="+mn-lt"/>
              </a:rPr>
              <a:t>，是一种很常用的断点类型。</a:t>
            </a:r>
            <a:endParaRPr lang="en-US" altLang="zh-CN" dirty="0">
              <a:cs typeface="+mn-ea"/>
              <a:sym typeface="+mn-lt"/>
            </a:endParaRPr>
          </a:p>
          <a:p>
            <a:pPr lvl="1"/>
            <a:r>
              <a:rPr lang="en-US" altLang="zh-CN" dirty="0">
                <a:solidFill>
                  <a:srgbClr val="3333FF"/>
                </a:solidFill>
                <a:cs typeface="+mn-ea"/>
                <a:sym typeface="+mn-lt"/>
              </a:rPr>
              <a:t>INT3</a:t>
            </a:r>
            <a:r>
              <a:rPr lang="zh-CN" altLang="en-US" dirty="0">
                <a:solidFill>
                  <a:srgbClr val="3333FF"/>
                </a:solidFill>
                <a:cs typeface="+mn-ea"/>
                <a:sym typeface="+mn-lt"/>
              </a:rPr>
              <a:t>指令的机器码为</a:t>
            </a:r>
            <a:r>
              <a:rPr lang="en-US" altLang="zh-CN" dirty="0">
                <a:solidFill>
                  <a:srgbClr val="3333FF"/>
                </a:solidFill>
                <a:cs typeface="+mn-ea"/>
                <a:sym typeface="+mn-lt"/>
              </a:rPr>
              <a:t>CC</a:t>
            </a:r>
            <a:r>
              <a:rPr lang="zh-CN" altLang="en-US" dirty="0">
                <a:cs typeface="+mn-ea"/>
                <a:sym typeface="+mn-lt"/>
              </a:rPr>
              <a:t>，所以通常也称之为</a:t>
            </a:r>
            <a:r>
              <a:rPr lang="en-US" altLang="zh-CN" dirty="0">
                <a:cs typeface="+mn-ea"/>
                <a:sym typeface="+mn-lt"/>
              </a:rPr>
              <a:t>CC</a:t>
            </a:r>
            <a:r>
              <a:rPr lang="zh-CN" altLang="en-US" dirty="0">
                <a:cs typeface="+mn-ea"/>
                <a:sym typeface="+mn-lt"/>
              </a:rPr>
              <a:t>指令。当被调试进程执行</a:t>
            </a:r>
            <a:r>
              <a:rPr lang="en-US" altLang="zh-CN" dirty="0">
                <a:cs typeface="+mn-ea"/>
                <a:sym typeface="+mn-lt"/>
              </a:rPr>
              <a:t>INT3</a:t>
            </a:r>
            <a:r>
              <a:rPr lang="zh-CN" altLang="en-US" dirty="0">
                <a:cs typeface="+mn-ea"/>
                <a:sym typeface="+mn-lt"/>
              </a:rPr>
              <a:t>指令导致一个异常时，调试器就会捕捉这个异常从而停在断点处，然后将断点处的指令恢复成原来的指令。</a:t>
            </a:r>
            <a:endParaRPr lang="zh-CN" altLang="en-US" b="0"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209669051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pPr>
              <a:defRPr/>
            </a:pPr>
            <a:r>
              <a:rPr lang="en-US" altLang="zh-CN" dirty="0">
                <a:cs typeface="+mn-ea"/>
                <a:sym typeface="+mn-lt"/>
              </a:rPr>
              <a:t>INT3</a:t>
            </a:r>
            <a:r>
              <a:rPr lang="zh-CN" altLang="en-US" dirty="0">
                <a:cs typeface="+mn-ea"/>
                <a:sym typeface="+mn-lt"/>
              </a:rPr>
              <a:t>断点</a:t>
            </a:r>
            <a:endParaRPr lang="en-US" altLang="zh-CN" dirty="0">
              <a:cs typeface="+mn-ea"/>
              <a:sym typeface="+mn-lt"/>
            </a:endParaRPr>
          </a:p>
          <a:p>
            <a:pPr lvl="1">
              <a:defRPr/>
            </a:pPr>
            <a:r>
              <a:rPr lang="zh-CN" altLang="en-US" dirty="0">
                <a:cs typeface="+mn-ea"/>
                <a:sym typeface="+mn-lt"/>
              </a:rPr>
              <a:t>用</a:t>
            </a:r>
            <a:r>
              <a:rPr lang="en-US" altLang="zh-CN" dirty="0">
                <a:cs typeface="+mn-ea"/>
                <a:sym typeface="+mn-lt"/>
              </a:rPr>
              <a:t>INT3</a:t>
            </a:r>
            <a:r>
              <a:rPr lang="zh-CN" altLang="en-US" dirty="0">
                <a:cs typeface="+mn-ea"/>
                <a:sym typeface="+mn-lt"/>
              </a:rPr>
              <a:t>断点的好处是可以设置无数个断点，</a:t>
            </a:r>
            <a:r>
              <a:rPr lang="zh-CN" altLang="en-US" dirty="0">
                <a:highlight>
                  <a:srgbClr val="FFFF00"/>
                </a:highlight>
                <a:cs typeface="+mn-ea"/>
                <a:sym typeface="+mn-lt"/>
              </a:rPr>
              <a:t>缺点是改变了原程序指令，容易被软件检测到</a:t>
            </a:r>
            <a:r>
              <a:rPr lang="zh-CN" altLang="en-US" dirty="0">
                <a:cs typeface="+mn-ea"/>
                <a:sym typeface="+mn-lt"/>
              </a:rPr>
              <a:t>。</a:t>
            </a:r>
            <a:endParaRPr lang="en-US" altLang="zh-CN" dirty="0">
              <a:cs typeface="+mn-ea"/>
              <a:sym typeface="+mn-lt"/>
            </a:endParaRPr>
          </a:p>
          <a:p>
            <a:pPr lvl="1">
              <a:defRPr/>
            </a:pPr>
            <a:r>
              <a:rPr lang="zh-CN" altLang="en-US" dirty="0">
                <a:cs typeface="+mn-ea"/>
                <a:sym typeface="+mn-lt"/>
              </a:rPr>
              <a:t>例如，为了防范</a:t>
            </a:r>
            <a:r>
              <a:rPr lang="en-US" altLang="zh-CN" dirty="0">
                <a:cs typeface="+mn-ea"/>
                <a:sym typeface="+mn-lt"/>
              </a:rPr>
              <a:t>API</a:t>
            </a:r>
            <a:r>
              <a:rPr lang="zh-CN" altLang="en-US" dirty="0">
                <a:cs typeface="+mn-ea"/>
                <a:sym typeface="+mn-lt"/>
              </a:rPr>
              <a:t>被下断，一些软件会检测</a:t>
            </a:r>
            <a:r>
              <a:rPr lang="en-US" altLang="zh-CN" dirty="0">
                <a:cs typeface="+mn-ea"/>
                <a:sym typeface="+mn-lt"/>
              </a:rPr>
              <a:t>API</a:t>
            </a:r>
            <a:r>
              <a:rPr lang="zh-CN" altLang="en-US" dirty="0">
                <a:cs typeface="+mn-ea"/>
                <a:sym typeface="+mn-lt"/>
              </a:rPr>
              <a:t>的首地址是否为</a:t>
            </a:r>
            <a:r>
              <a:rPr lang="en-US" altLang="zh-CN" dirty="0" err="1">
                <a:cs typeface="+mn-ea"/>
                <a:sym typeface="+mn-lt"/>
              </a:rPr>
              <a:t>CCh</a:t>
            </a:r>
            <a:r>
              <a:rPr lang="zh-CN" altLang="en-US" dirty="0">
                <a:cs typeface="+mn-ea"/>
                <a:sym typeface="+mn-lt"/>
              </a:rPr>
              <a:t>，以此来判断是否被下了断点。</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331546512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Aft>
                <a:spcPts val="0"/>
              </a:spcAft>
              <a:defRPr/>
            </a:pP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rPr>
              <a:t>课程简介</a:t>
            </a:r>
            <a:endParaRP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endParaRPr>
          </a:p>
        </p:txBody>
      </p:sp>
      <p:sp>
        <p:nvSpPr>
          <p:cNvPr id="3" name="内容占位符 2"/>
          <p:cNvSpPr>
            <a:spLocks noGrp="1"/>
          </p:cNvSpPr>
          <p:nvPr>
            <p:ph idx="1"/>
          </p:nvPr>
        </p:nvSpPr>
        <p:spPr/>
        <p:txBody>
          <a:bodyPr/>
          <a:lstStyle/>
          <a:p>
            <a:r>
              <a:rPr lang="zh-CN" altLang="en-US" dirty="0">
                <a:cs typeface="+mn-ea"/>
                <a:sym typeface="+mn-lt"/>
              </a:rPr>
              <a:t>软件逆向分析基础篇</a:t>
            </a:r>
            <a:endParaRPr lang="en-US" altLang="zh-CN" dirty="0">
              <a:cs typeface="+mn-ea"/>
              <a:sym typeface="+mn-lt"/>
            </a:endParaRPr>
          </a:p>
          <a:p>
            <a:pPr lvl="1"/>
            <a:r>
              <a:rPr lang="en-US" altLang="zh-CN" dirty="0">
                <a:cs typeface="+mn-ea"/>
                <a:sym typeface="+mn-lt"/>
              </a:rPr>
              <a:t>1 </a:t>
            </a:r>
            <a:r>
              <a:rPr lang="zh-CN" altLang="en-US" dirty="0">
                <a:cs typeface="+mn-ea"/>
                <a:sym typeface="+mn-lt"/>
              </a:rPr>
              <a:t>漫谈软件逆向工程</a:t>
            </a:r>
            <a:endParaRPr lang="en-US" altLang="zh-CN" dirty="0">
              <a:cs typeface="+mn-ea"/>
              <a:sym typeface="+mn-lt"/>
            </a:endParaRPr>
          </a:p>
          <a:p>
            <a:pPr lvl="1"/>
            <a:r>
              <a:rPr lang="en-US" altLang="zh-CN" dirty="0">
                <a:highlight>
                  <a:srgbClr val="FFFF00"/>
                </a:highlight>
                <a:cs typeface="+mn-ea"/>
                <a:sym typeface="+mn-lt"/>
              </a:rPr>
              <a:t>2 </a:t>
            </a:r>
            <a:r>
              <a:rPr lang="zh-CN" altLang="en-US" dirty="0">
                <a:highlight>
                  <a:srgbClr val="FFFF00"/>
                </a:highlight>
                <a:cs typeface="+mn-ea"/>
                <a:sym typeface="+mn-lt"/>
              </a:rPr>
              <a:t>汇编语言</a:t>
            </a:r>
            <a:endParaRPr lang="en-US" altLang="zh-CN" dirty="0">
              <a:highlight>
                <a:srgbClr val="FFFF00"/>
              </a:highlight>
              <a:cs typeface="+mn-ea"/>
              <a:sym typeface="+mn-lt"/>
            </a:endParaRPr>
          </a:p>
          <a:p>
            <a:pPr lvl="1"/>
            <a:r>
              <a:rPr lang="en-US" altLang="zh-CN" dirty="0">
                <a:cs typeface="+mn-ea"/>
                <a:sym typeface="+mn-lt"/>
              </a:rPr>
              <a:t>3 C</a:t>
            </a:r>
            <a:r>
              <a:rPr lang="zh-CN" altLang="en-US" dirty="0">
                <a:cs typeface="+mn-ea"/>
                <a:sym typeface="+mn-lt"/>
              </a:rPr>
              <a:t>语言程序的机器表示</a:t>
            </a:r>
            <a:endParaRPr lang="en-US" altLang="zh-CN" dirty="0">
              <a:cs typeface="+mn-ea"/>
              <a:sym typeface="+mn-lt"/>
            </a:endParaRPr>
          </a:p>
          <a:p>
            <a:pPr lvl="1"/>
            <a:r>
              <a:rPr lang="en-US" altLang="zh-CN" dirty="0">
                <a:cs typeface="+mn-ea"/>
                <a:sym typeface="+mn-lt"/>
              </a:rPr>
              <a:t>4 Hello, World of </a:t>
            </a:r>
            <a:r>
              <a:rPr lang="en-US" altLang="zh-CN" dirty="0">
                <a:highlight>
                  <a:srgbClr val="FFFF00"/>
                </a:highlight>
                <a:cs typeface="+mn-ea"/>
                <a:sym typeface="+mn-lt"/>
              </a:rPr>
              <a:t>Reverse</a:t>
            </a:r>
            <a:r>
              <a:rPr lang="en-US" altLang="zh-CN" dirty="0">
                <a:cs typeface="+mn-ea"/>
                <a:sym typeface="+mn-lt"/>
              </a:rPr>
              <a:t>!</a:t>
            </a:r>
            <a:endParaRPr lang="zh-CN" altLang="en-US" dirty="0">
              <a:cs typeface="+mn-ea"/>
              <a:sym typeface="+mn-lt"/>
            </a:endParaRP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pic>
        <p:nvPicPr>
          <p:cNvPr id="2052" name="Picture 4" descr="Top 10 Best C/C++ Compilers And IDEs - Tricksmode">
            <a:extLst>
              <a:ext uri="{FF2B5EF4-FFF2-40B4-BE49-F238E27FC236}">
                <a16:creationId xmlns:a16="http://schemas.microsoft.com/office/drawing/2014/main" id="{0E4FF7D6-ABEB-4436-8184-F57044E73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976" y="3933056"/>
            <a:ext cx="2842324" cy="28281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ssembly Language definition and Importance">
            <a:extLst>
              <a:ext uri="{FF2B5EF4-FFF2-40B4-BE49-F238E27FC236}">
                <a16:creationId xmlns:a16="http://schemas.microsoft.com/office/drawing/2014/main" id="{60111E8C-8BAB-4AC5-9B80-12BD62F815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20" t="25447" r="28193" b="7355"/>
          <a:stretch/>
        </p:blipFill>
        <p:spPr bwMode="auto">
          <a:xfrm>
            <a:off x="6753200" y="1481700"/>
            <a:ext cx="2310103" cy="203602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DA6D8306-74D3-4F3F-A53A-1093CB4B4AEE}"/>
              </a:ext>
            </a:extLst>
          </p:cNvPr>
          <p:cNvGrpSpPr/>
          <p:nvPr/>
        </p:nvGrpSpPr>
        <p:grpSpPr>
          <a:xfrm>
            <a:off x="1208584" y="4077072"/>
            <a:ext cx="3960440" cy="2623869"/>
            <a:chOff x="1208584" y="4077072"/>
            <a:chExt cx="3960440" cy="2623869"/>
          </a:xfrm>
        </p:grpSpPr>
        <p:pic>
          <p:nvPicPr>
            <p:cNvPr id="4" name="图片 3">
              <a:extLst>
                <a:ext uri="{FF2B5EF4-FFF2-40B4-BE49-F238E27FC236}">
                  <a16:creationId xmlns:a16="http://schemas.microsoft.com/office/drawing/2014/main" id="{BE48313E-2A65-4DE2-90DE-ED7C75D917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8584" y="4077072"/>
              <a:ext cx="3960440" cy="2623869"/>
            </a:xfrm>
            <a:prstGeom prst="rect">
              <a:avLst/>
            </a:prstGeom>
          </p:spPr>
        </p:pic>
        <p:sp>
          <p:nvSpPr>
            <p:cNvPr id="5" name="文本框 4">
              <a:extLst>
                <a:ext uri="{FF2B5EF4-FFF2-40B4-BE49-F238E27FC236}">
                  <a16:creationId xmlns:a16="http://schemas.microsoft.com/office/drawing/2014/main" id="{B4EDDC7E-7D02-453D-B61E-91E395B71FAD}"/>
                </a:ext>
              </a:extLst>
            </p:cNvPr>
            <p:cNvSpPr txBox="1"/>
            <p:nvPr/>
          </p:nvSpPr>
          <p:spPr>
            <a:xfrm>
              <a:off x="3944888" y="4221088"/>
              <a:ext cx="1224136" cy="369332"/>
            </a:xfrm>
            <a:prstGeom prst="rect">
              <a:avLst/>
            </a:prstGeom>
            <a:solidFill>
              <a:schemeClr val="bg2">
                <a:lumMod val="90000"/>
              </a:schemeClr>
            </a:solidFill>
          </p:spPr>
          <p:txBody>
            <a:bodyPr wrap="square" rtlCol="0">
              <a:spAutoFit/>
            </a:bodyPr>
            <a:lstStyle/>
            <a:p>
              <a:pPr algn="ctr"/>
              <a:r>
                <a:rPr lang="en-US" altLang="zh-CN" dirty="0">
                  <a:solidFill>
                    <a:srgbClr val="FC0A0A"/>
                  </a:solidFill>
                  <a:cs typeface="+mn-ea"/>
                  <a:sym typeface="+mn-lt"/>
                </a:rPr>
                <a:t>hello </a:t>
              </a:r>
              <a:r>
                <a:rPr lang="en-US" altLang="zh-CN" dirty="0" err="1">
                  <a:solidFill>
                    <a:srgbClr val="FC0A0A"/>
                  </a:solidFill>
                  <a:cs typeface="+mn-ea"/>
                  <a:sym typeface="+mn-lt"/>
                </a:rPr>
                <a:t>bupt</a:t>
              </a:r>
              <a:endParaRPr lang="zh-CN" altLang="en-US" dirty="0">
                <a:solidFill>
                  <a:srgbClr val="FC0A0A"/>
                </a:solidFill>
                <a:cs typeface="+mn-ea"/>
                <a:sym typeface="+mn-lt"/>
              </a:endParaRPr>
            </a:p>
          </p:txBody>
        </p:sp>
      </p:grpSp>
      <p:cxnSp>
        <p:nvCxnSpPr>
          <p:cNvPr id="7" name="直接连接符 6">
            <a:extLst>
              <a:ext uri="{FF2B5EF4-FFF2-40B4-BE49-F238E27FC236}">
                <a16:creationId xmlns:a16="http://schemas.microsoft.com/office/drawing/2014/main" id="{4248EAD7-3BB5-422F-A58C-AE6DA0337503}"/>
              </a:ext>
            </a:extLst>
          </p:cNvPr>
          <p:cNvCxnSpPr/>
          <p:nvPr/>
        </p:nvCxnSpPr>
        <p:spPr>
          <a:xfrm>
            <a:off x="5846304" y="1491551"/>
            <a:ext cx="72008" cy="50436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3386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wipe(down)">
                                      <p:cBhvr>
                                        <p:cTn id="13" dur="500"/>
                                        <p:tgtEl>
                                          <p:spTgt spid="205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en-US" altLang="zh-CN" dirty="0">
                <a:cs typeface="+mn-ea"/>
                <a:sym typeface="+mn-lt"/>
              </a:rPr>
              <a:t>INT3</a:t>
            </a:r>
            <a:r>
              <a:rPr lang="zh-CN" altLang="en-US" dirty="0">
                <a:cs typeface="+mn-ea"/>
                <a:sym typeface="+mn-lt"/>
              </a:rPr>
              <a:t>断点</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pic>
        <p:nvPicPr>
          <p:cNvPr id="7" name="图片 6">
            <a:extLst>
              <a:ext uri="{FF2B5EF4-FFF2-40B4-BE49-F238E27FC236}">
                <a16:creationId xmlns:a16="http://schemas.microsoft.com/office/drawing/2014/main" id="{ED77D53F-82A3-4252-9E2B-0FD8687191DC}"/>
              </a:ext>
            </a:extLst>
          </p:cNvPr>
          <p:cNvPicPr>
            <a:picLocks noChangeAspect="1"/>
          </p:cNvPicPr>
          <p:nvPr/>
        </p:nvPicPr>
        <p:blipFill>
          <a:blip r:embed="rId2"/>
          <a:stretch>
            <a:fillRect/>
          </a:stretch>
        </p:blipFill>
        <p:spPr>
          <a:xfrm>
            <a:off x="1208584" y="2273443"/>
            <a:ext cx="7366399" cy="4467925"/>
          </a:xfrm>
          <a:prstGeom prst="rect">
            <a:avLst/>
          </a:prstGeom>
        </p:spPr>
      </p:pic>
    </p:spTree>
    <p:extLst>
      <p:ext uri="{BB962C8B-B14F-4D97-AF65-F5344CB8AC3E}">
        <p14:creationId xmlns:p14="http://schemas.microsoft.com/office/powerpoint/2010/main" val="2664515063"/>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pPr>
              <a:defRPr/>
            </a:pPr>
            <a:r>
              <a:rPr lang="zh-CN" altLang="en-US" dirty="0">
                <a:cs typeface="+mn-ea"/>
                <a:sym typeface="+mn-lt"/>
              </a:rPr>
              <a:t>硬件断点</a:t>
            </a:r>
            <a:endParaRPr lang="en-US" altLang="zh-CN" dirty="0">
              <a:cs typeface="+mn-ea"/>
              <a:sym typeface="+mn-lt"/>
            </a:endParaRPr>
          </a:p>
          <a:p>
            <a:pPr lvl="1">
              <a:defRPr/>
            </a:pPr>
            <a:r>
              <a:rPr lang="zh-CN" altLang="en-US" dirty="0">
                <a:cs typeface="+mn-ea"/>
                <a:sym typeface="+mn-lt"/>
              </a:rPr>
              <a:t>由硬件提供给我们的调试寄存器组，可以对这些硬件寄存器设置相应的值，然后让硬件帮我们断在需要下断点的地址。</a:t>
            </a:r>
            <a:endParaRPr lang="en-US" altLang="zh-CN" dirty="0">
              <a:cs typeface="+mn-ea"/>
              <a:sym typeface="+mn-lt"/>
            </a:endParaRPr>
          </a:p>
          <a:p>
            <a:pPr lvl="1">
              <a:defRPr/>
            </a:pPr>
            <a:r>
              <a:rPr lang="zh-CN" altLang="en-US" dirty="0">
                <a:cs typeface="+mn-ea"/>
                <a:sym typeface="+mn-lt"/>
              </a:rPr>
              <a:t>硬件断点是</a:t>
            </a:r>
            <a:r>
              <a:rPr lang="en-US" altLang="zh-CN" dirty="0">
                <a:cs typeface="+mn-ea"/>
                <a:sym typeface="+mn-lt"/>
              </a:rPr>
              <a:t>CPU</a:t>
            </a:r>
            <a:r>
              <a:rPr lang="zh-CN" altLang="en-US" dirty="0">
                <a:cs typeface="+mn-ea"/>
                <a:sym typeface="+mn-lt"/>
              </a:rPr>
              <a:t>提供的功能，</a:t>
            </a:r>
            <a:r>
              <a:rPr lang="en-US" altLang="zh-CN" dirty="0">
                <a:cs typeface="+mn-ea"/>
                <a:sym typeface="+mn-lt"/>
              </a:rPr>
              <a:t>Intel 80386 </a:t>
            </a:r>
            <a:r>
              <a:rPr lang="zh-CN" altLang="en-US" dirty="0">
                <a:cs typeface="+mn-ea"/>
                <a:sym typeface="+mn-lt"/>
              </a:rPr>
              <a:t>以上的</a:t>
            </a:r>
            <a:r>
              <a:rPr lang="en-US" altLang="zh-CN" dirty="0">
                <a:cs typeface="+mn-ea"/>
                <a:sym typeface="+mn-lt"/>
              </a:rPr>
              <a:t>CPU </a:t>
            </a:r>
            <a:r>
              <a:rPr lang="zh-CN" altLang="en-US" dirty="0">
                <a:cs typeface="+mn-ea"/>
                <a:sym typeface="+mn-lt"/>
              </a:rPr>
              <a:t>提供了调试寄存器以用于软件调试。</a:t>
            </a:r>
            <a:endParaRPr lang="en-US" altLang="zh-CN" dirty="0">
              <a:cs typeface="+mn-ea"/>
              <a:sym typeface="+mn-lt"/>
            </a:endParaRPr>
          </a:p>
          <a:p>
            <a:pPr lvl="1">
              <a:defRPr/>
            </a:pPr>
            <a:r>
              <a:rPr lang="zh-CN" altLang="en-US" dirty="0">
                <a:cs typeface="+mn-ea"/>
                <a:sym typeface="+mn-lt"/>
              </a:rPr>
              <a:t>从</a:t>
            </a:r>
            <a:r>
              <a:rPr lang="en-US" altLang="zh-CN" dirty="0">
                <a:cs typeface="+mn-ea"/>
                <a:sym typeface="+mn-lt"/>
              </a:rPr>
              <a:t>Intel CPU</a:t>
            </a:r>
            <a:r>
              <a:rPr lang="zh-CN" altLang="en-US" dirty="0">
                <a:cs typeface="+mn-ea"/>
                <a:sym typeface="+mn-lt"/>
              </a:rPr>
              <a:t>中，</a:t>
            </a:r>
            <a:r>
              <a:rPr lang="en-US" altLang="zh-CN" dirty="0" err="1">
                <a:cs typeface="+mn-ea"/>
                <a:sym typeface="+mn-lt"/>
              </a:rPr>
              <a:t>DRx</a:t>
            </a:r>
            <a:r>
              <a:rPr lang="zh-CN" altLang="en-US" dirty="0">
                <a:cs typeface="+mn-ea"/>
                <a:sym typeface="+mn-lt"/>
              </a:rPr>
              <a:t>调试寄存器总共有</a:t>
            </a:r>
            <a:r>
              <a:rPr lang="en-US" altLang="zh-CN" dirty="0">
                <a:cs typeface="+mn-ea"/>
                <a:sym typeface="+mn-lt"/>
              </a:rPr>
              <a:t>8</a:t>
            </a:r>
            <a:r>
              <a:rPr lang="zh-CN" altLang="en-US" dirty="0">
                <a:cs typeface="+mn-ea"/>
                <a:sym typeface="+mn-lt"/>
              </a:rPr>
              <a:t>个，从</a:t>
            </a:r>
            <a:r>
              <a:rPr lang="en-US" altLang="zh-CN" dirty="0">
                <a:cs typeface="+mn-ea"/>
                <a:sym typeface="+mn-lt"/>
              </a:rPr>
              <a:t>DRx0</a:t>
            </a:r>
            <a:r>
              <a:rPr lang="zh-CN" altLang="en-US" dirty="0">
                <a:cs typeface="+mn-ea"/>
                <a:sym typeface="+mn-lt"/>
              </a:rPr>
              <a:t>到</a:t>
            </a:r>
            <a:r>
              <a:rPr lang="en-US" altLang="zh-CN" dirty="0">
                <a:cs typeface="+mn-ea"/>
                <a:sym typeface="+mn-lt"/>
              </a:rPr>
              <a:t>DRx7</a:t>
            </a:r>
            <a:r>
              <a:rPr lang="zh-CN" altLang="en-US" dirty="0">
                <a:cs typeface="+mn-ea"/>
                <a:sym typeface="+mn-lt"/>
              </a:rPr>
              <a:t>。其中，</a:t>
            </a:r>
            <a:r>
              <a:rPr lang="en-US" altLang="zh-CN" dirty="0">
                <a:highlight>
                  <a:srgbClr val="FFFF00"/>
                </a:highlight>
                <a:cs typeface="+mn-ea"/>
                <a:sym typeface="+mn-lt"/>
              </a:rPr>
              <a:t>DR0~DR3</a:t>
            </a:r>
            <a:r>
              <a:rPr lang="zh-CN" altLang="en-US" dirty="0">
                <a:highlight>
                  <a:srgbClr val="FFFF00"/>
                </a:highlight>
                <a:cs typeface="+mn-ea"/>
                <a:sym typeface="+mn-lt"/>
              </a:rPr>
              <a:t>是调试地址寄存器，保存设置的硬件断点</a:t>
            </a:r>
            <a:r>
              <a:rPr lang="zh-CN" altLang="en-US"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328108371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硬件断点</a:t>
            </a:r>
            <a:endParaRPr lang="en-US" altLang="zh-CN" dirty="0">
              <a:cs typeface="+mn-ea"/>
              <a:sym typeface="+mn-lt"/>
            </a:endParaRPr>
          </a:p>
          <a:p>
            <a:pPr lvl="1"/>
            <a:r>
              <a:rPr lang="zh-CN" altLang="en-US" dirty="0">
                <a:cs typeface="+mn-ea"/>
                <a:sym typeface="+mn-lt"/>
              </a:rPr>
              <a:t>硬件断点的设置只需鼠标右键并依次点击：</a:t>
            </a:r>
            <a:r>
              <a:rPr lang="en-US" altLang="zh-CN" dirty="0">
                <a:cs typeface="+mn-ea"/>
                <a:sym typeface="+mn-lt"/>
              </a:rPr>
              <a:t>Breakpoint</a:t>
            </a:r>
            <a:r>
              <a:rPr lang="en-US" altLang="zh-CN" dirty="0">
                <a:cs typeface="+mn-ea"/>
                <a:sym typeface="Wingdings" panose="05000000000000000000" pitchFamily="2" charset="2"/>
              </a:rPr>
              <a:t>  </a:t>
            </a:r>
            <a:r>
              <a:rPr lang="en-US" altLang="zh-CN" dirty="0">
                <a:cs typeface="+mn-ea"/>
                <a:sym typeface="+mn-lt"/>
              </a:rPr>
              <a:t>Hardware on execution</a:t>
            </a:r>
            <a:r>
              <a:rPr lang="zh-CN" altLang="en-US" dirty="0">
                <a:cs typeface="+mn-ea"/>
                <a:sym typeface="+mn-lt"/>
              </a:rPr>
              <a:t>即可。取消断点的操作则需依次点击：</a:t>
            </a:r>
            <a:r>
              <a:rPr lang="en-US" altLang="zh-CN" dirty="0">
                <a:cs typeface="+mn-ea"/>
                <a:sym typeface="+mn-lt"/>
              </a:rPr>
              <a:t>Debug</a:t>
            </a:r>
            <a:r>
              <a:rPr lang="en-US" altLang="zh-CN" dirty="0">
                <a:cs typeface="+mn-ea"/>
                <a:sym typeface="Wingdings" panose="05000000000000000000" pitchFamily="2" charset="2"/>
              </a:rPr>
              <a:t>  </a:t>
            </a:r>
            <a:r>
              <a:rPr lang="en-US" altLang="zh-CN" dirty="0">
                <a:cs typeface="+mn-ea"/>
                <a:sym typeface="+mn-lt"/>
              </a:rPr>
              <a:t>Hardware breakpoints</a:t>
            </a:r>
            <a:r>
              <a:rPr lang="zh-CN" altLang="en-US" dirty="0">
                <a:cs typeface="+mn-ea"/>
                <a:sym typeface="+mn-lt"/>
              </a:rPr>
              <a:t>，然后在弹出的窗口中删除硬件断点（或者</a:t>
            </a:r>
            <a:r>
              <a:rPr lang="en-US" altLang="zh-CN" dirty="0">
                <a:cs typeface="+mn-ea"/>
                <a:sym typeface="+mn-lt"/>
              </a:rPr>
              <a:t>Breakpoint</a:t>
            </a:r>
            <a:r>
              <a:rPr lang="en-US" altLang="zh-CN" dirty="0">
                <a:cs typeface="+mn-ea"/>
                <a:sym typeface="Wingdings" panose="05000000000000000000" pitchFamily="2" charset="2"/>
              </a:rPr>
              <a:t>  </a:t>
            </a:r>
            <a:r>
              <a:rPr lang="en-US" altLang="zh-CN" dirty="0">
                <a:cs typeface="+mn-ea"/>
                <a:sym typeface="+mn-lt"/>
              </a:rPr>
              <a:t>Remove Hardware breakpoints </a:t>
            </a:r>
            <a:r>
              <a:rPr lang="zh-CN" altLang="en-US" dirty="0">
                <a:cs typeface="+mn-ea"/>
                <a:sym typeface="+mn-lt"/>
              </a:rPr>
              <a:t>）</a:t>
            </a:r>
            <a:endParaRPr lang="en-US" altLang="zh-CN" dirty="0">
              <a:cs typeface="+mn-ea"/>
              <a:sym typeface="+mn-lt"/>
            </a:endParaRPr>
          </a:p>
          <a:p>
            <a:pPr lvl="1"/>
            <a:r>
              <a:rPr lang="zh-CN" altLang="en-US" dirty="0">
                <a:highlight>
                  <a:srgbClr val="FFFF00"/>
                </a:highlight>
                <a:cs typeface="+mn-ea"/>
                <a:sym typeface="+mn-lt"/>
              </a:rPr>
              <a:t>硬件断点优点是速度快</a:t>
            </a:r>
            <a:r>
              <a:rPr lang="zh-CN" altLang="en-US" dirty="0">
                <a:cs typeface="+mn-ea"/>
                <a:sym typeface="+mn-lt"/>
              </a:rPr>
              <a:t>，在</a:t>
            </a:r>
            <a:r>
              <a:rPr lang="en-US" altLang="zh-CN" dirty="0">
                <a:cs typeface="+mn-ea"/>
                <a:sym typeface="+mn-lt"/>
              </a:rPr>
              <a:t>INT3</a:t>
            </a:r>
            <a:r>
              <a:rPr lang="zh-CN" altLang="en-US" dirty="0">
                <a:cs typeface="+mn-ea"/>
                <a:sym typeface="+mn-lt"/>
              </a:rPr>
              <a:t>断点容易被发现的地方，使用硬件断点来代替会有很好的效果，缺点就是最多只能设置</a:t>
            </a:r>
            <a:r>
              <a:rPr lang="en-US" altLang="zh-CN" dirty="0">
                <a:cs typeface="+mn-ea"/>
                <a:sym typeface="+mn-lt"/>
              </a:rPr>
              <a:t>4</a:t>
            </a:r>
            <a:r>
              <a:rPr lang="zh-CN" altLang="en-US" dirty="0">
                <a:cs typeface="+mn-ea"/>
                <a:sym typeface="+mn-lt"/>
              </a:rPr>
              <a:t>个断点。</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3610722216"/>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pic>
        <p:nvPicPr>
          <p:cNvPr id="4" name="图片 3">
            <a:extLst>
              <a:ext uri="{FF2B5EF4-FFF2-40B4-BE49-F238E27FC236}">
                <a16:creationId xmlns:a16="http://schemas.microsoft.com/office/drawing/2014/main" id="{9769D1FF-606F-4E4A-AD08-EF11BEC74A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306"/>
          <a:stretch/>
        </p:blipFill>
        <p:spPr>
          <a:xfrm>
            <a:off x="992560" y="1419955"/>
            <a:ext cx="8481392" cy="5410808"/>
          </a:xfrm>
          <a:prstGeom prst="rect">
            <a:avLst/>
          </a:prstGeom>
        </p:spPr>
      </p:pic>
    </p:spTree>
    <p:extLst>
      <p:ext uri="{BB962C8B-B14F-4D97-AF65-F5344CB8AC3E}">
        <p14:creationId xmlns:p14="http://schemas.microsoft.com/office/powerpoint/2010/main" val="20177384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内存断点</a:t>
            </a:r>
          </a:p>
          <a:p>
            <a:pPr lvl="1"/>
            <a:r>
              <a:rPr lang="zh-CN" altLang="en-US" dirty="0">
                <a:cs typeface="+mn-ea"/>
                <a:sym typeface="+mn-lt"/>
              </a:rPr>
              <a:t>修改内存访问属性来触发内存访问错误而设置的断点称为内存断点。</a:t>
            </a:r>
            <a:endParaRPr lang="en-US" altLang="zh-CN" dirty="0">
              <a:cs typeface="+mn-ea"/>
              <a:sym typeface="+mn-lt"/>
            </a:endParaRPr>
          </a:p>
          <a:p>
            <a:pPr lvl="1"/>
            <a:r>
              <a:rPr lang="zh-CN" altLang="en-US" dirty="0">
                <a:cs typeface="+mn-ea"/>
                <a:sym typeface="+mn-lt"/>
              </a:rPr>
              <a:t>设置内存断点只需鼠标右键并依次点击：</a:t>
            </a:r>
            <a:r>
              <a:rPr lang="en-US" altLang="zh-CN" dirty="0">
                <a:cs typeface="+mn-ea"/>
                <a:sym typeface="+mn-lt"/>
              </a:rPr>
              <a:t>Breakpoint</a:t>
            </a:r>
            <a:r>
              <a:rPr lang="en-US" altLang="zh-CN" dirty="0">
                <a:cs typeface="+mn-ea"/>
                <a:sym typeface="Wingdings" panose="05000000000000000000" pitchFamily="2" charset="2"/>
              </a:rPr>
              <a:t>  </a:t>
            </a:r>
            <a:r>
              <a:rPr lang="en-US" altLang="zh-CN" dirty="0">
                <a:cs typeface="+mn-ea"/>
                <a:sym typeface="+mn-lt"/>
              </a:rPr>
              <a:t>Memory, on access/Memory, on write</a:t>
            </a:r>
            <a:r>
              <a:rPr lang="zh-CN" altLang="en-US"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294818446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pic>
        <p:nvPicPr>
          <p:cNvPr id="4" name="图片 3">
            <a:extLst>
              <a:ext uri="{FF2B5EF4-FFF2-40B4-BE49-F238E27FC236}">
                <a16:creationId xmlns:a16="http://schemas.microsoft.com/office/drawing/2014/main" id="{4E650D24-F18C-4299-9CBD-9BA71675B09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24"/>
          <a:stretch/>
        </p:blipFill>
        <p:spPr>
          <a:xfrm>
            <a:off x="821045" y="1412776"/>
            <a:ext cx="8263909" cy="5397779"/>
          </a:xfrm>
          <a:prstGeom prst="rect">
            <a:avLst/>
          </a:prstGeom>
        </p:spPr>
      </p:pic>
    </p:spTree>
    <p:extLst>
      <p:ext uri="{BB962C8B-B14F-4D97-AF65-F5344CB8AC3E}">
        <p14:creationId xmlns:p14="http://schemas.microsoft.com/office/powerpoint/2010/main" val="57754434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跟踪运行</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graphicFrame>
        <p:nvGraphicFramePr>
          <p:cNvPr id="2" name="表格 1">
            <a:extLst>
              <a:ext uri="{FF2B5EF4-FFF2-40B4-BE49-F238E27FC236}">
                <a16:creationId xmlns:a16="http://schemas.microsoft.com/office/drawing/2014/main" id="{EB74C36D-6D48-4B8F-AB5A-AE8AECDF1B8A}"/>
              </a:ext>
            </a:extLst>
          </p:cNvPr>
          <p:cNvGraphicFramePr>
            <a:graphicFrameLocks noGrp="1"/>
          </p:cNvGraphicFramePr>
          <p:nvPr>
            <p:extLst>
              <p:ext uri="{D42A27DB-BD31-4B8C-83A1-F6EECF244321}">
                <p14:modId xmlns:p14="http://schemas.microsoft.com/office/powerpoint/2010/main" val="3716368960"/>
              </p:ext>
            </p:extLst>
          </p:nvPr>
        </p:nvGraphicFramePr>
        <p:xfrm>
          <a:off x="1784648" y="2204864"/>
          <a:ext cx="6480720" cy="4604308"/>
        </p:xfrm>
        <a:graphic>
          <a:graphicData uri="http://schemas.openxmlformats.org/drawingml/2006/table">
            <a:tbl>
              <a:tblPr/>
              <a:tblGrid>
                <a:gridCol w="991947">
                  <a:extLst>
                    <a:ext uri="{9D8B030D-6E8A-4147-A177-3AD203B41FA5}">
                      <a16:colId xmlns:a16="http://schemas.microsoft.com/office/drawing/2014/main" val="334614516"/>
                    </a:ext>
                  </a:extLst>
                </a:gridCol>
                <a:gridCol w="5488773">
                  <a:extLst>
                    <a:ext uri="{9D8B030D-6E8A-4147-A177-3AD203B41FA5}">
                      <a16:colId xmlns:a16="http://schemas.microsoft.com/office/drawing/2014/main" val="3516899754"/>
                    </a:ext>
                  </a:extLst>
                </a:gridCol>
              </a:tblGrid>
              <a:tr h="162211">
                <a:tc>
                  <a:txBody>
                    <a:bodyPr/>
                    <a:lstStyle/>
                    <a:p>
                      <a:pPr algn="l"/>
                      <a:r>
                        <a:rPr lang="zh-CN" altLang="en-US" sz="1100" b="1" dirty="0">
                          <a:effectLst/>
                        </a:rPr>
                        <a:t>快捷键</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l"/>
                      <a:r>
                        <a:rPr lang="zh-CN" altLang="en-US" sz="1100" b="1" dirty="0">
                          <a:effectLst/>
                        </a:rPr>
                        <a:t>执行的功能</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829610600"/>
                  </a:ext>
                </a:extLst>
              </a:tr>
              <a:tr h="174101">
                <a:tc>
                  <a:txBody>
                    <a:bodyPr/>
                    <a:lstStyle/>
                    <a:p>
                      <a:pPr algn="l"/>
                      <a:r>
                        <a:rPr lang="en-US" sz="1100" b="0">
                          <a:effectLst/>
                        </a:rPr>
                        <a:t>F2</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chemeClr val="accent3">
                        <a:lumMod val="40000"/>
                        <a:lumOff val="60000"/>
                      </a:schemeClr>
                    </a:solidFill>
                  </a:tcPr>
                </a:tc>
                <a:tc>
                  <a:txBody>
                    <a:bodyPr/>
                    <a:lstStyle/>
                    <a:p>
                      <a:pPr algn="l"/>
                      <a:r>
                        <a:rPr lang="zh-CN" altLang="en-US" sz="1100" b="0" dirty="0">
                          <a:effectLst/>
                        </a:rPr>
                        <a:t>在光标处设置或取消</a:t>
                      </a:r>
                      <a:r>
                        <a:rPr lang="zh-CN" altLang="en-US" sz="1100" b="1" dirty="0">
                          <a:effectLst/>
                        </a:rPr>
                        <a:t>断点</a:t>
                      </a:r>
                      <a:endParaRPr lang="zh-CN" altLang="en-US" sz="1100" b="0" dirty="0">
                        <a:effectLst/>
                      </a:endParaRP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2058767740"/>
                  </a:ext>
                </a:extLst>
              </a:tr>
              <a:tr h="162211">
                <a:tc>
                  <a:txBody>
                    <a:bodyPr/>
                    <a:lstStyle/>
                    <a:p>
                      <a:pPr algn="l"/>
                      <a:r>
                        <a:rPr lang="en-US" sz="1100" b="0">
                          <a:effectLst/>
                        </a:rPr>
                        <a:t>Ctrl + F2</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l"/>
                      <a:r>
                        <a:rPr lang="zh-CN" altLang="en-US" sz="1100" b="1">
                          <a:effectLst/>
                        </a:rPr>
                        <a:t>重新启动</a:t>
                      </a:r>
                      <a:r>
                        <a:rPr lang="zh-CN" altLang="en-US" sz="1100" b="0">
                          <a:effectLst/>
                        </a:rPr>
                        <a:t>被调试程序</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881381193"/>
                  </a:ext>
                </a:extLst>
              </a:tr>
              <a:tr h="323332">
                <a:tc>
                  <a:txBody>
                    <a:bodyPr/>
                    <a:lstStyle/>
                    <a:p>
                      <a:pPr algn="l"/>
                      <a:r>
                        <a:rPr lang="en-US" sz="1100" b="0">
                          <a:effectLst/>
                        </a:rPr>
                        <a:t>F4</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chemeClr val="accent6">
                        <a:lumMod val="20000"/>
                        <a:lumOff val="80000"/>
                      </a:schemeClr>
                    </a:solidFill>
                  </a:tcPr>
                </a:tc>
                <a:tc>
                  <a:txBody>
                    <a:bodyPr/>
                    <a:lstStyle/>
                    <a:p>
                      <a:pPr algn="l"/>
                      <a:r>
                        <a:rPr lang="zh-CN" altLang="en-US" sz="1100" b="1" dirty="0">
                          <a:effectLst/>
                        </a:rPr>
                        <a:t>运行到所选指令处</a:t>
                      </a:r>
                      <a:r>
                        <a:rPr lang="zh-CN" altLang="en-US" sz="1100" b="0" dirty="0">
                          <a:effectLst/>
                        </a:rPr>
                        <a:t>，如果选择的指令不被执行，则被调试程序一直运行下去</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38091052"/>
                  </a:ext>
                </a:extLst>
              </a:tr>
              <a:tr h="174101">
                <a:tc>
                  <a:txBody>
                    <a:bodyPr/>
                    <a:lstStyle/>
                    <a:p>
                      <a:pPr algn="l"/>
                      <a:r>
                        <a:rPr lang="en-US" sz="1100" b="0">
                          <a:effectLst/>
                        </a:rPr>
                        <a:t>F7</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chemeClr val="accent6">
                        <a:lumMod val="60000"/>
                        <a:lumOff val="40000"/>
                      </a:schemeClr>
                    </a:solidFill>
                  </a:tcPr>
                </a:tc>
                <a:tc>
                  <a:txBody>
                    <a:bodyPr/>
                    <a:lstStyle/>
                    <a:p>
                      <a:pPr algn="l"/>
                      <a:r>
                        <a:rPr lang="zh-CN" altLang="en-US" sz="1100" b="0" dirty="0">
                          <a:effectLst/>
                        </a:rPr>
                        <a:t>单步</a:t>
                      </a:r>
                      <a:r>
                        <a:rPr lang="zh-CN" altLang="en-US" sz="1100" b="1" dirty="0">
                          <a:effectLst/>
                        </a:rPr>
                        <a:t>步进</a:t>
                      </a:r>
                      <a:r>
                        <a:rPr lang="zh-CN" altLang="en-US" sz="1100" b="0" dirty="0">
                          <a:effectLst/>
                        </a:rPr>
                        <a:t>，遇到 </a:t>
                      </a:r>
                      <a:r>
                        <a:rPr lang="en-US" altLang="zh-CN" sz="1100" b="0" dirty="0">
                          <a:effectLst/>
                        </a:rPr>
                        <a:t>call </a:t>
                      </a:r>
                      <a:r>
                        <a:rPr lang="zh-CN" altLang="en-US" sz="1100" b="0" dirty="0">
                          <a:effectLst/>
                        </a:rPr>
                        <a:t>等子程序时进入其中</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589419876"/>
                  </a:ext>
                </a:extLst>
              </a:tr>
              <a:tr h="323332">
                <a:tc>
                  <a:txBody>
                    <a:bodyPr/>
                    <a:lstStyle/>
                    <a:p>
                      <a:pPr algn="l"/>
                      <a:r>
                        <a:rPr lang="en-US" sz="1100" b="0">
                          <a:effectLst/>
                        </a:rPr>
                        <a:t>Shift + F7</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l"/>
                      <a:r>
                        <a:rPr lang="zh-CN" altLang="en-US" sz="1100" b="0">
                          <a:effectLst/>
                        </a:rPr>
                        <a:t>单步步进，但当被调试程序发生异常时，调试器尝试步入被调试程序指定的异常处理</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50013647"/>
                  </a:ext>
                </a:extLst>
              </a:tr>
              <a:tr h="248717">
                <a:tc>
                  <a:txBody>
                    <a:bodyPr/>
                    <a:lstStyle/>
                    <a:p>
                      <a:pPr algn="l"/>
                      <a:r>
                        <a:rPr lang="en-US" sz="1100" b="0">
                          <a:effectLst/>
                        </a:rPr>
                        <a:t>Ctrl + F7</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l"/>
                      <a:r>
                        <a:rPr lang="zh-CN" altLang="en-US" sz="1100" b="1">
                          <a:effectLst/>
                        </a:rPr>
                        <a:t>自动步进</a:t>
                      </a:r>
                      <a:r>
                        <a:rPr lang="zh-CN" altLang="en-US" sz="1100" b="0">
                          <a:effectLst/>
                        </a:rPr>
                        <a:t>，在所有的函数调用中一条一条地执行命令</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726250284"/>
                  </a:ext>
                </a:extLst>
              </a:tr>
              <a:tr h="174101">
                <a:tc>
                  <a:txBody>
                    <a:bodyPr/>
                    <a:lstStyle/>
                    <a:p>
                      <a:pPr algn="l"/>
                      <a:r>
                        <a:rPr lang="en-US" sz="1100" b="0">
                          <a:effectLst/>
                        </a:rPr>
                        <a:t>F8</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chemeClr val="accent6">
                        <a:lumMod val="60000"/>
                        <a:lumOff val="40000"/>
                      </a:schemeClr>
                    </a:solidFill>
                  </a:tcPr>
                </a:tc>
                <a:tc>
                  <a:txBody>
                    <a:bodyPr/>
                    <a:lstStyle/>
                    <a:p>
                      <a:pPr algn="l"/>
                      <a:r>
                        <a:rPr lang="zh-CN" altLang="en-US" sz="1100" b="0" dirty="0">
                          <a:effectLst/>
                        </a:rPr>
                        <a:t>单步</a:t>
                      </a:r>
                      <a:r>
                        <a:rPr lang="zh-CN" altLang="en-US" sz="1100" b="1" dirty="0">
                          <a:effectLst/>
                        </a:rPr>
                        <a:t>步过</a:t>
                      </a:r>
                      <a:r>
                        <a:rPr lang="zh-CN" altLang="en-US" sz="1100" b="0" dirty="0">
                          <a:effectLst/>
                        </a:rPr>
                        <a:t>，遇到 </a:t>
                      </a:r>
                      <a:r>
                        <a:rPr lang="en-US" altLang="zh-CN" sz="1100" b="0" dirty="0">
                          <a:effectLst/>
                        </a:rPr>
                        <a:t>call </a:t>
                      </a:r>
                      <a:r>
                        <a:rPr lang="zh-CN" altLang="en-US" sz="1100" b="0" dirty="0">
                          <a:effectLst/>
                        </a:rPr>
                        <a:t>等子程序时不进入其中</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476222277"/>
                  </a:ext>
                </a:extLst>
              </a:tr>
              <a:tr h="323332">
                <a:tc>
                  <a:txBody>
                    <a:bodyPr/>
                    <a:lstStyle/>
                    <a:p>
                      <a:pPr algn="l"/>
                      <a:r>
                        <a:rPr lang="en-US" sz="1100" b="0">
                          <a:effectLst/>
                        </a:rPr>
                        <a:t>Shift + F8</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l"/>
                      <a:r>
                        <a:rPr lang="zh-CN" altLang="en-US" sz="1100" b="0">
                          <a:effectLst/>
                        </a:rPr>
                        <a:t>单步步过，但当被调试程序发生异常时，调试器尝试步入被调试程序指定的异常处理</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742089348"/>
                  </a:ext>
                </a:extLst>
              </a:tr>
              <a:tr h="248717">
                <a:tc>
                  <a:txBody>
                    <a:bodyPr/>
                    <a:lstStyle/>
                    <a:p>
                      <a:pPr algn="l"/>
                      <a:r>
                        <a:rPr lang="en-US" sz="1100" b="0">
                          <a:effectLst/>
                        </a:rPr>
                        <a:t>Ctrl + F8</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l"/>
                      <a:r>
                        <a:rPr lang="zh-CN" altLang="en-US" sz="1100" b="1">
                          <a:effectLst/>
                        </a:rPr>
                        <a:t>自动步过</a:t>
                      </a:r>
                      <a:r>
                        <a:rPr lang="zh-CN" altLang="en-US" sz="1100" b="0">
                          <a:effectLst/>
                        </a:rPr>
                        <a:t>，在所有的函数调用中一条一条地执行命令</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053746934"/>
                  </a:ext>
                </a:extLst>
              </a:tr>
              <a:tr h="174101">
                <a:tc>
                  <a:txBody>
                    <a:bodyPr/>
                    <a:lstStyle/>
                    <a:p>
                      <a:pPr algn="l"/>
                      <a:r>
                        <a:rPr lang="en-US" sz="1100" b="0">
                          <a:effectLst/>
                        </a:rPr>
                        <a:t>F9</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chemeClr val="bg2">
                        <a:lumMod val="75000"/>
                      </a:schemeClr>
                    </a:solidFill>
                  </a:tcPr>
                </a:tc>
                <a:tc>
                  <a:txBody>
                    <a:bodyPr/>
                    <a:lstStyle/>
                    <a:p>
                      <a:pPr algn="l"/>
                      <a:r>
                        <a:rPr lang="zh-CN" altLang="en-US" sz="1100" b="1" dirty="0">
                          <a:effectLst/>
                        </a:rPr>
                        <a:t>运行，直到遇到下一个断点</a:t>
                      </a:r>
                      <a:endParaRPr lang="zh-CN" altLang="en-US" sz="1100" b="0" dirty="0">
                        <a:effectLst/>
                      </a:endParaRP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432927528"/>
                  </a:ext>
                </a:extLst>
              </a:tr>
              <a:tr h="323332">
                <a:tc>
                  <a:txBody>
                    <a:bodyPr/>
                    <a:lstStyle/>
                    <a:p>
                      <a:pPr algn="l"/>
                      <a:r>
                        <a:rPr lang="en-US" sz="1100" b="0">
                          <a:effectLst/>
                        </a:rPr>
                        <a:t>Shift + F9</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l"/>
                      <a:r>
                        <a:rPr lang="zh-CN" altLang="en-US" sz="1100" b="0">
                          <a:effectLst/>
                        </a:rPr>
                        <a:t>运行到断点，但当被调试程序发生异常时，调试器尝试步入被调试程序指定的异常处理</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306996847"/>
                  </a:ext>
                </a:extLst>
              </a:tr>
              <a:tr h="323332">
                <a:tc>
                  <a:txBody>
                    <a:bodyPr/>
                    <a:lstStyle/>
                    <a:p>
                      <a:pPr algn="l"/>
                      <a:r>
                        <a:rPr lang="en-US" sz="1100" b="0">
                          <a:effectLst/>
                        </a:rPr>
                        <a:t>Ctrl + F9</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chemeClr val="accent5">
                        <a:lumMod val="40000"/>
                        <a:lumOff val="60000"/>
                      </a:schemeClr>
                    </a:solidFill>
                  </a:tcPr>
                </a:tc>
                <a:tc>
                  <a:txBody>
                    <a:bodyPr/>
                    <a:lstStyle/>
                    <a:p>
                      <a:pPr algn="l"/>
                      <a:r>
                        <a:rPr lang="zh-CN" altLang="en-US" sz="1100" b="1" dirty="0">
                          <a:effectLst/>
                        </a:rPr>
                        <a:t>执行到返回</a:t>
                      </a:r>
                      <a:r>
                        <a:rPr lang="zh-CN" altLang="en-US" sz="1100" b="0" dirty="0">
                          <a:effectLst/>
                        </a:rPr>
                        <a:t>，在执行到一个 </a:t>
                      </a:r>
                      <a:r>
                        <a:rPr lang="en-US" altLang="zh-CN" sz="1100" b="0" dirty="0">
                          <a:effectLst/>
                        </a:rPr>
                        <a:t>ret </a:t>
                      </a:r>
                      <a:r>
                        <a:rPr lang="zh-CN" altLang="en-US" sz="1100" b="0" dirty="0">
                          <a:effectLst/>
                        </a:rPr>
                        <a:t>指令时暂停，常用于从当前函数快速返回到上一个函数</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633765426"/>
                  </a:ext>
                </a:extLst>
              </a:tr>
              <a:tr h="248717">
                <a:tc>
                  <a:txBody>
                    <a:bodyPr/>
                    <a:lstStyle/>
                    <a:p>
                      <a:pPr algn="l"/>
                      <a:r>
                        <a:rPr lang="en-US" sz="1100" b="0">
                          <a:effectLst/>
                        </a:rPr>
                        <a:t>Alt + F9</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chemeClr val="accent5">
                        <a:lumMod val="40000"/>
                        <a:lumOff val="60000"/>
                      </a:schemeClr>
                    </a:solidFill>
                  </a:tcPr>
                </a:tc>
                <a:tc>
                  <a:txBody>
                    <a:bodyPr/>
                    <a:lstStyle/>
                    <a:p>
                      <a:pPr algn="l"/>
                      <a:r>
                        <a:rPr lang="zh-CN" altLang="en-US" sz="1100" b="1" dirty="0">
                          <a:effectLst/>
                        </a:rPr>
                        <a:t>执行到用户代码</a:t>
                      </a:r>
                      <a:r>
                        <a:rPr lang="zh-CN" altLang="en-US" sz="1100" b="0" dirty="0">
                          <a:effectLst/>
                        </a:rPr>
                        <a:t>，可用于从系统部分快速返回到被调试程序部分</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44091215"/>
                  </a:ext>
                </a:extLst>
              </a:tr>
              <a:tr h="248717">
                <a:tc>
                  <a:txBody>
                    <a:bodyPr/>
                    <a:lstStyle/>
                    <a:p>
                      <a:pPr algn="l"/>
                      <a:r>
                        <a:rPr lang="en-US" sz="1100" b="0">
                          <a:effectLst/>
                        </a:rPr>
                        <a:t>F12</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l"/>
                      <a:r>
                        <a:rPr lang="zh-CN" altLang="en-US" sz="1100" b="1">
                          <a:effectLst/>
                        </a:rPr>
                        <a:t>停止执行</a:t>
                      </a:r>
                      <a:r>
                        <a:rPr lang="zh-CN" altLang="en-US" sz="1100" b="0">
                          <a:effectLst/>
                        </a:rPr>
                        <a:t>，暂停所有线程，可用于暂停自动执行</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623608344"/>
                  </a:ext>
                </a:extLst>
              </a:tr>
              <a:tr h="162211">
                <a:tc>
                  <a:txBody>
                    <a:bodyPr/>
                    <a:lstStyle/>
                    <a:p>
                      <a:pPr algn="l"/>
                      <a:r>
                        <a:rPr lang="en-US" altLang="zh-CN" sz="1100" b="0">
                          <a:effectLst/>
                        </a:rPr>
                        <a:t>;</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l"/>
                      <a:r>
                        <a:rPr lang="zh-CN" altLang="en-US" sz="1100" b="0">
                          <a:effectLst/>
                        </a:rPr>
                        <a:t>添加注释</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664802694"/>
                  </a:ext>
                </a:extLst>
              </a:tr>
              <a:tr h="162211">
                <a:tc>
                  <a:txBody>
                    <a:bodyPr/>
                    <a:lstStyle/>
                    <a:p>
                      <a:pPr algn="l"/>
                      <a:r>
                        <a:rPr lang="en-US" altLang="zh-CN" sz="1100" b="0">
                          <a:effectLst/>
                        </a:rPr>
                        <a:t>:</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l"/>
                      <a:r>
                        <a:rPr lang="zh-CN" altLang="en-US" sz="1100" b="0">
                          <a:effectLst/>
                        </a:rPr>
                        <a:t>添加标签</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370182977"/>
                  </a:ext>
                </a:extLst>
              </a:tr>
              <a:tr h="162211">
                <a:tc>
                  <a:txBody>
                    <a:bodyPr/>
                    <a:lstStyle/>
                    <a:p>
                      <a:pPr algn="l"/>
                      <a:r>
                        <a:rPr lang="en-US" altLang="zh-CN" sz="1100" b="0">
                          <a:effectLst/>
                        </a:rPr>
                        <a:t>–</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l"/>
                      <a:r>
                        <a:rPr lang="zh-CN" altLang="en-US" sz="1100" b="1">
                          <a:effectLst/>
                        </a:rPr>
                        <a:t>回退上一条指令的位置</a:t>
                      </a:r>
                      <a:endParaRPr lang="zh-CN" altLang="en-US" sz="1100" b="0">
                        <a:effectLst/>
                      </a:endParaRP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488171640"/>
                  </a:ext>
                </a:extLst>
              </a:tr>
              <a:tr h="162211">
                <a:tc>
                  <a:txBody>
                    <a:bodyPr/>
                    <a:lstStyle/>
                    <a:p>
                      <a:pPr algn="l"/>
                      <a:r>
                        <a:rPr lang="en-US" altLang="zh-CN" sz="1100" b="0">
                          <a:effectLst/>
                        </a:rPr>
                        <a:t>+</a:t>
                      </a: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l"/>
                      <a:r>
                        <a:rPr lang="zh-CN" altLang="en-US" sz="1100" b="1" dirty="0">
                          <a:effectLst/>
                        </a:rPr>
                        <a:t>执行下一条指令</a:t>
                      </a:r>
                      <a:endParaRPr lang="zh-CN" altLang="en-US" sz="1100" b="0" dirty="0">
                        <a:effectLst/>
                      </a:endParaRPr>
                    </a:p>
                  </a:txBody>
                  <a:tcPr marL="31639" marR="31639" marT="15819" marB="15819"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231007864"/>
                  </a:ext>
                </a:extLst>
              </a:tr>
            </a:tbl>
          </a:graphicData>
        </a:graphic>
      </p:graphicFrame>
    </p:spTree>
    <p:extLst>
      <p:ext uri="{BB962C8B-B14F-4D97-AF65-F5344CB8AC3E}">
        <p14:creationId xmlns:p14="http://schemas.microsoft.com/office/powerpoint/2010/main" val="301120641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地址跳转</a:t>
            </a:r>
            <a:endParaRPr lang="en-US" altLang="zh-CN" dirty="0">
              <a:cs typeface="+mn-ea"/>
              <a:sym typeface="+mn-lt"/>
            </a:endParaRPr>
          </a:p>
          <a:p>
            <a:pPr lvl="1"/>
            <a:r>
              <a:rPr lang="zh-CN" altLang="en-US" dirty="0">
                <a:cs typeface="+mn-ea"/>
                <a:sym typeface="+mn-lt"/>
              </a:rPr>
              <a:t>在</a:t>
            </a:r>
            <a:r>
              <a:rPr lang="en-US" altLang="zh-CN" dirty="0">
                <a:cs typeface="+mn-ea"/>
                <a:sym typeface="+mn-lt"/>
              </a:rPr>
              <a:t>x32dbg</a:t>
            </a:r>
            <a:r>
              <a:rPr lang="zh-CN" altLang="en-US" dirty="0">
                <a:cs typeface="+mn-ea"/>
                <a:sym typeface="+mn-lt"/>
              </a:rPr>
              <a:t>中按下快捷键</a:t>
            </a:r>
            <a:r>
              <a:rPr lang="en-US" altLang="zh-CN" dirty="0" err="1">
                <a:cs typeface="+mn-ea"/>
                <a:sym typeface="+mn-lt"/>
              </a:rPr>
              <a:t>Ctrl+G</a:t>
            </a:r>
            <a:r>
              <a:rPr lang="zh-CN" altLang="en-US" dirty="0">
                <a:cs typeface="+mn-ea"/>
                <a:sym typeface="+mn-lt"/>
              </a:rPr>
              <a:t>可以直接跳转到对应的地址处。</a:t>
            </a:r>
            <a:endParaRPr lang="en-US" altLang="zh-CN" dirty="0">
              <a:cs typeface="+mn-ea"/>
              <a:sym typeface="+mn-lt"/>
            </a:endParaRPr>
          </a:p>
          <a:p>
            <a:pPr lvl="1"/>
            <a:r>
              <a:rPr lang="zh-CN" altLang="en-US" dirty="0">
                <a:cs typeface="+mn-ea"/>
                <a:sym typeface="+mn-lt"/>
              </a:rPr>
              <a:t>如果要查看某个地址的数据，那么点击一下数据窗口，然后按下快捷键便可跳转到对应地址。</a:t>
            </a:r>
            <a:endParaRPr lang="en-US" altLang="zh-CN" dirty="0">
              <a:cs typeface="+mn-ea"/>
              <a:sym typeface="+mn-lt"/>
            </a:endParaRPr>
          </a:p>
          <a:p>
            <a:pPr lvl="1"/>
            <a:r>
              <a:rPr lang="zh-CN" altLang="en-US" dirty="0">
                <a:cs typeface="+mn-ea"/>
                <a:sym typeface="+mn-lt"/>
              </a:rPr>
              <a:t>同理，如果要查看汇编代码或是堆栈数据，采取同样的操作即可。</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3178021725"/>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pPr>
              <a:defRPr/>
            </a:pPr>
            <a:r>
              <a:rPr lang="zh-CN" altLang="en-US" dirty="0">
                <a:cs typeface="+mn-ea"/>
                <a:sym typeface="+mn-lt"/>
              </a:rPr>
              <a:t>地址跳转</a:t>
            </a:r>
            <a:endParaRPr lang="en-US" altLang="zh-CN" dirty="0">
              <a:cs typeface="+mn-ea"/>
              <a:sym typeface="+mn-lt"/>
            </a:endParaRPr>
          </a:p>
          <a:p>
            <a:pPr lvl="1">
              <a:defRPr/>
            </a:pPr>
            <a:r>
              <a:rPr lang="zh-CN" altLang="en-US" dirty="0">
                <a:cs typeface="+mn-ea"/>
                <a:sym typeface="+mn-lt"/>
              </a:rPr>
              <a:t>执行 </a:t>
            </a:r>
            <a:r>
              <a:rPr lang="en-US" altLang="zh-CN" dirty="0">
                <a:cs typeface="+mn-ea"/>
                <a:sym typeface="+mn-lt"/>
              </a:rPr>
              <a:t>Go to(</a:t>
            </a:r>
            <a:r>
              <a:rPr lang="en-US" altLang="zh-CN" dirty="0" err="1">
                <a:cs typeface="+mn-ea"/>
                <a:sym typeface="+mn-lt"/>
              </a:rPr>
              <a:t>Ctrl+G</a:t>
            </a:r>
            <a:r>
              <a:rPr lang="en-US" altLang="zh-CN" dirty="0">
                <a:cs typeface="+mn-ea"/>
                <a:sym typeface="+mn-lt"/>
              </a:rPr>
              <a:t>)</a:t>
            </a:r>
            <a:r>
              <a:rPr lang="zh-CN" altLang="en-US" dirty="0">
                <a:cs typeface="+mn-ea"/>
                <a:sym typeface="+mn-lt"/>
              </a:rPr>
              <a:t>命令</a:t>
            </a:r>
            <a:r>
              <a:rPr lang="en-US" altLang="zh-CN" dirty="0">
                <a:cs typeface="+mn-ea"/>
                <a:sym typeface="+mn-lt"/>
              </a:rPr>
              <a:t>, </a:t>
            </a:r>
            <a:r>
              <a:rPr lang="zh-CN" altLang="en-US" dirty="0">
                <a:cs typeface="+mn-ea"/>
                <a:sym typeface="+mn-lt"/>
              </a:rPr>
              <a:t>打开一个</a:t>
            </a:r>
            <a:r>
              <a:rPr lang="en-US" altLang="zh-CN" dirty="0">
                <a:cs typeface="+mn-ea"/>
                <a:sym typeface="+mn-lt"/>
              </a:rPr>
              <a:t>Enter expression to follow (</a:t>
            </a:r>
            <a:r>
              <a:rPr lang="zh-CN" altLang="en-US" dirty="0">
                <a:cs typeface="+mn-ea"/>
                <a:sym typeface="+mn-lt"/>
              </a:rPr>
              <a:t>对话框</a:t>
            </a:r>
            <a:r>
              <a:rPr lang="en-US" altLang="zh-CN" dirty="0">
                <a:cs typeface="+mn-ea"/>
                <a:sym typeface="+mn-lt"/>
              </a:rPr>
              <a:t>), </a:t>
            </a:r>
            <a:r>
              <a:rPr lang="zh-CN" altLang="en-US" dirty="0">
                <a:cs typeface="+mn-ea"/>
                <a:sym typeface="+mn-lt"/>
              </a:rPr>
              <a:t>输入地址，单击</a:t>
            </a:r>
            <a:r>
              <a:rPr lang="en-US" altLang="zh-CN" dirty="0">
                <a:cs typeface="+mn-ea"/>
                <a:sym typeface="+mn-lt"/>
              </a:rPr>
              <a:t>OK</a:t>
            </a:r>
            <a:r>
              <a:rPr lang="zh-CN" altLang="en-US" dirty="0">
                <a:cs typeface="+mn-ea"/>
                <a:sym typeface="+mn-lt"/>
              </a:rPr>
              <a:t>按钮。</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pic>
        <p:nvPicPr>
          <p:cNvPr id="7" name="图片 6">
            <a:extLst>
              <a:ext uri="{FF2B5EF4-FFF2-40B4-BE49-F238E27FC236}">
                <a16:creationId xmlns:a16="http://schemas.microsoft.com/office/drawing/2014/main" id="{86595361-C341-49E6-B2F3-3EEC10D2EE3A}"/>
              </a:ext>
            </a:extLst>
          </p:cNvPr>
          <p:cNvPicPr>
            <a:picLocks noChangeAspect="1"/>
          </p:cNvPicPr>
          <p:nvPr/>
        </p:nvPicPr>
        <p:blipFill>
          <a:blip r:embed="rId2"/>
          <a:stretch>
            <a:fillRect/>
          </a:stretch>
        </p:blipFill>
        <p:spPr>
          <a:xfrm>
            <a:off x="704528" y="3562050"/>
            <a:ext cx="4818877" cy="3213659"/>
          </a:xfrm>
          <a:prstGeom prst="rect">
            <a:avLst/>
          </a:prstGeom>
        </p:spPr>
      </p:pic>
      <p:pic>
        <p:nvPicPr>
          <p:cNvPr id="9" name="图片 8">
            <a:extLst>
              <a:ext uri="{FF2B5EF4-FFF2-40B4-BE49-F238E27FC236}">
                <a16:creationId xmlns:a16="http://schemas.microsoft.com/office/drawing/2014/main" id="{F26F8832-1EBA-4E7A-876B-491232FDDC51}"/>
              </a:ext>
            </a:extLst>
          </p:cNvPr>
          <p:cNvPicPr>
            <a:picLocks noChangeAspect="1"/>
          </p:cNvPicPr>
          <p:nvPr/>
        </p:nvPicPr>
        <p:blipFill>
          <a:blip r:embed="rId3"/>
          <a:stretch>
            <a:fillRect/>
          </a:stretch>
        </p:blipFill>
        <p:spPr>
          <a:xfrm>
            <a:off x="5961112" y="4509120"/>
            <a:ext cx="3866984" cy="1008112"/>
          </a:xfrm>
          <a:prstGeom prst="rect">
            <a:avLst/>
          </a:prstGeom>
        </p:spPr>
      </p:pic>
      <p:cxnSp>
        <p:nvCxnSpPr>
          <p:cNvPr id="11" name="直接箭头连接符 10">
            <a:extLst>
              <a:ext uri="{FF2B5EF4-FFF2-40B4-BE49-F238E27FC236}">
                <a16:creationId xmlns:a16="http://schemas.microsoft.com/office/drawing/2014/main" id="{C23BE8DD-D82D-45CA-A7ED-1159578E4154}"/>
              </a:ext>
            </a:extLst>
          </p:cNvPr>
          <p:cNvCxnSpPr>
            <a:cxnSpLocks/>
          </p:cNvCxnSpPr>
          <p:nvPr/>
        </p:nvCxnSpPr>
        <p:spPr>
          <a:xfrm>
            <a:off x="2360712" y="3933056"/>
            <a:ext cx="3528392" cy="9361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702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pPr>
              <a:defRPr/>
            </a:pPr>
            <a:r>
              <a:rPr lang="zh-CN" altLang="en-US" dirty="0">
                <a:cs typeface="+mn-ea"/>
                <a:sym typeface="+mn-lt"/>
              </a:rPr>
              <a:t>堆栈相关操作</a:t>
            </a:r>
            <a:endParaRPr lang="en-US" altLang="zh-CN" dirty="0">
              <a:cs typeface="+mn-ea"/>
              <a:sym typeface="+mn-lt"/>
            </a:endParaRPr>
          </a:p>
          <a:p>
            <a:pPr lvl="1">
              <a:defRPr/>
            </a:pPr>
            <a:r>
              <a:rPr lang="zh-CN" altLang="en-US" dirty="0">
                <a:cs typeface="+mn-ea"/>
                <a:sym typeface="+mn-lt"/>
              </a:rPr>
              <a:t>堆栈区显示的数据总是从栈顶指针</a:t>
            </a:r>
            <a:r>
              <a:rPr lang="en-US" altLang="zh-CN" dirty="0">
                <a:cs typeface="+mn-ea"/>
                <a:sym typeface="+mn-lt"/>
              </a:rPr>
              <a:t>ESP</a:t>
            </a:r>
            <a:r>
              <a:rPr lang="zh-CN" altLang="en-US" dirty="0">
                <a:cs typeface="+mn-ea"/>
                <a:sym typeface="+mn-lt"/>
              </a:rPr>
              <a:t>处显示</a:t>
            </a:r>
            <a:endParaRPr lang="en-US" altLang="zh-CN" b="0" dirty="0">
              <a:cs typeface="+mn-ea"/>
              <a:sym typeface="+mn-lt"/>
            </a:endParaRPr>
          </a:p>
          <a:p>
            <a:pPr lvl="2">
              <a:defRPr/>
            </a:pPr>
            <a:r>
              <a:rPr lang="zh-CN" altLang="en-US" dirty="0">
                <a:cs typeface="+mn-ea"/>
                <a:sym typeface="+mn-lt"/>
              </a:rPr>
              <a:t>选择</a:t>
            </a:r>
            <a:r>
              <a:rPr lang="en-US" altLang="zh-CN" dirty="0">
                <a:cs typeface="+mn-ea"/>
                <a:sym typeface="+mn-lt"/>
              </a:rPr>
              <a:t>Address </a:t>
            </a:r>
            <a:r>
              <a:rPr lang="en-US" altLang="zh-CN" dirty="0">
                <a:cs typeface="+mn-ea"/>
                <a:sym typeface="Wingdings" panose="05000000000000000000" pitchFamily="2" charset="2"/>
              </a:rPr>
              <a:t> </a:t>
            </a:r>
            <a:r>
              <a:rPr lang="en-US" altLang="zh-CN" dirty="0">
                <a:cs typeface="+mn-ea"/>
                <a:sym typeface="+mn-lt"/>
              </a:rPr>
              <a:t>Relative to ESP</a:t>
            </a:r>
            <a:r>
              <a:rPr lang="zh-CN" altLang="en-US" dirty="0">
                <a:cs typeface="+mn-ea"/>
                <a:sym typeface="+mn-lt"/>
              </a:rPr>
              <a:t>（子菜单一般只显示上面</a:t>
            </a:r>
            <a:r>
              <a:rPr lang="en-US" altLang="zh-CN" dirty="0">
                <a:cs typeface="+mn-ea"/>
                <a:sym typeface="+mn-lt"/>
              </a:rPr>
              <a:t>4</a:t>
            </a:r>
            <a:r>
              <a:rPr lang="zh-CN" altLang="en-US" dirty="0">
                <a:cs typeface="+mn-ea"/>
                <a:sym typeface="+mn-lt"/>
              </a:rPr>
              <a:t>个中的</a:t>
            </a:r>
            <a:r>
              <a:rPr lang="en-US" altLang="zh-CN" dirty="0">
                <a:cs typeface="+mn-ea"/>
                <a:sym typeface="+mn-lt"/>
              </a:rPr>
              <a:t>3</a:t>
            </a:r>
            <a:r>
              <a:rPr lang="zh-CN" altLang="en-US" dirty="0">
                <a:cs typeface="+mn-ea"/>
                <a:sym typeface="+mn-lt"/>
              </a:rPr>
              <a:t>个，根据需要，动态的变化），这时堆栈窗口就以</a:t>
            </a:r>
            <a:r>
              <a:rPr lang="en-US" altLang="zh-CN" dirty="0">
                <a:cs typeface="+mn-ea"/>
                <a:sym typeface="+mn-lt"/>
              </a:rPr>
              <a:t>ESP</a:t>
            </a:r>
            <a:r>
              <a:rPr lang="zh-CN" altLang="en-US" dirty="0">
                <a:cs typeface="+mn-ea"/>
                <a:sym typeface="+mn-lt"/>
              </a:rPr>
              <a:t>为指引，显示你想要的数据。</a:t>
            </a:r>
            <a:endParaRPr lang="en-US" altLang="zh-CN" dirty="0">
              <a:cs typeface="+mn-ea"/>
              <a:sym typeface="+mn-lt"/>
            </a:endParaRPr>
          </a:p>
          <a:p>
            <a:pPr lvl="2">
              <a:defRPr/>
            </a:pPr>
            <a:r>
              <a:rPr lang="zh-CN" altLang="en-US" dirty="0">
                <a:cs typeface="+mn-ea"/>
                <a:sym typeface="+mn-lt"/>
              </a:rPr>
              <a:t>随着程序单步执行时（</a:t>
            </a:r>
            <a:r>
              <a:rPr lang="en-US" altLang="zh-CN" dirty="0">
                <a:cs typeface="+mn-ea"/>
                <a:sym typeface="+mn-lt"/>
              </a:rPr>
              <a:t>F7</a:t>
            </a:r>
            <a:r>
              <a:rPr lang="zh-CN" altLang="en-US" dirty="0">
                <a:cs typeface="+mn-ea"/>
                <a:sym typeface="+mn-lt"/>
              </a:rPr>
              <a:t>或</a:t>
            </a:r>
            <a:r>
              <a:rPr lang="en-US" altLang="zh-CN" dirty="0">
                <a:cs typeface="+mn-ea"/>
                <a:sym typeface="+mn-lt"/>
              </a:rPr>
              <a:t>F8</a:t>
            </a:r>
            <a:r>
              <a:rPr lang="zh-CN" altLang="en-US" dirty="0">
                <a:cs typeface="+mn-ea"/>
                <a:sym typeface="+mn-lt"/>
              </a:rPr>
              <a:t>），窗口中</a:t>
            </a:r>
            <a:r>
              <a:rPr lang="en-US" altLang="zh-CN" dirty="0">
                <a:cs typeface="+mn-ea"/>
                <a:sym typeface="+mn-lt"/>
              </a:rPr>
              <a:t>ESP</a:t>
            </a:r>
            <a:r>
              <a:rPr lang="zh-CN" altLang="en-US" dirty="0">
                <a:cs typeface="+mn-ea"/>
                <a:sym typeface="+mn-lt"/>
              </a:rPr>
              <a:t>总是是滚动的，总是将栈顶置于顶部</a:t>
            </a:r>
            <a:endParaRPr lang="en-US" altLang="zh-CN" dirty="0">
              <a:cs typeface="+mn-ea"/>
              <a:sym typeface="+mn-lt"/>
            </a:endParaRPr>
          </a:p>
          <a:p>
            <a:pPr lvl="2">
              <a:defRPr/>
            </a:pPr>
            <a:r>
              <a:rPr lang="zh-CN" altLang="en-US" dirty="0">
                <a:cs typeface="+mn-ea"/>
                <a:sym typeface="+mn-lt"/>
              </a:rPr>
              <a:t>在观察某个地址处数据的变动时会不方便，如果你不想滚动，而是想观察某个位置上的堆栈值，这时可以使用</a:t>
            </a:r>
            <a:r>
              <a:rPr lang="en-US" altLang="zh-CN" dirty="0">
                <a:cs typeface="+mn-ea"/>
                <a:sym typeface="+mn-lt"/>
              </a:rPr>
              <a:t>Lock Stack</a:t>
            </a:r>
            <a:r>
              <a:rPr lang="zh-CN" altLang="en-US" dirty="0">
                <a:cs typeface="+mn-ea"/>
                <a:sym typeface="+mn-lt"/>
              </a:rPr>
              <a:t>来锁定滚动。</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423829943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Aft>
                <a:spcPts val="0"/>
              </a:spcAft>
              <a:defRPr/>
            </a:pP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rPr>
              <a:t>课程简介</a:t>
            </a:r>
            <a:endParaRP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endParaRPr>
          </a:p>
        </p:txBody>
      </p:sp>
      <p:sp>
        <p:nvSpPr>
          <p:cNvPr id="3" name="内容占位符 2"/>
          <p:cNvSpPr>
            <a:spLocks noGrp="1"/>
          </p:cNvSpPr>
          <p:nvPr>
            <p:ph idx="1"/>
          </p:nvPr>
        </p:nvSpPr>
        <p:spPr/>
        <p:txBody>
          <a:bodyPr/>
          <a:lstStyle/>
          <a:p>
            <a:r>
              <a:rPr lang="zh-CN" altLang="en-US" dirty="0">
                <a:cs typeface="+mn-ea"/>
                <a:sym typeface="+mn-lt"/>
              </a:rPr>
              <a:t>汇编语言</a:t>
            </a:r>
            <a:endParaRPr lang="en-US" altLang="zh-CN" dirty="0">
              <a:cs typeface="+mn-ea"/>
              <a:sym typeface="+mn-lt"/>
            </a:endParaRP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pic>
        <p:nvPicPr>
          <p:cNvPr id="5" name="图片 4">
            <a:extLst>
              <a:ext uri="{FF2B5EF4-FFF2-40B4-BE49-F238E27FC236}">
                <a16:creationId xmlns:a16="http://schemas.microsoft.com/office/drawing/2014/main" id="{60AE49EE-B62B-4BC7-B138-C57EFDF2C817}"/>
              </a:ext>
            </a:extLst>
          </p:cNvPr>
          <p:cNvPicPr>
            <a:picLocks noChangeAspect="1"/>
          </p:cNvPicPr>
          <p:nvPr/>
        </p:nvPicPr>
        <p:blipFill rotWithShape="1">
          <a:blip r:embed="rId3"/>
          <a:srcRect b="48880"/>
          <a:stretch/>
        </p:blipFill>
        <p:spPr>
          <a:xfrm>
            <a:off x="591311" y="4151843"/>
            <a:ext cx="5063976" cy="2157476"/>
          </a:xfrm>
          <a:prstGeom prst="rect">
            <a:avLst/>
          </a:prstGeom>
        </p:spPr>
      </p:pic>
      <p:sp>
        <p:nvSpPr>
          <p:cNvPr id="12" name="文本框 11">
            <a:extLst>
              <a:ext uri="{FF2B5EF4-FFF2-40B4-BE49-F238E27FC236}">
                <a16:creationId xmlns:a16="http://schemas.microsoft.com/office/drawing/2014/main" id="{99FCAB76-E413-413E-BFA6-9A5E68407AC6}"/>
              </a:ext>
            </a:extLst>
          </p:cNvPr>
          <p:cNvSpPr txBox="1"/>
          <p:nvPr/>
        </p:nvSpPr>
        <p:spPr>
          <a:xfrm>
            <a:off x="495300" y="6300028"/>
            <a:ext cx="5063976" cy="369332"/>
          </a:xfrm>
          <a:prstGeom prst="rect">
            <a:avLst/>
          </a:prstGeom>
          <a:noFill/>
        </p:spPr>
        <p:txBody>
          <a:bodyPr wrap="square">
            <a:spAutoFit/>
          </a:bodyPr>
          <a:lstStyle/>
          <a:p>
            <a:r>
              <a:rPr lang="zh-CN" altLang="en-US" dirty="0">
                <a:cs typeface="+mn-ea"/>
                <a:sym typeface="+mn-lt"/>
              </a:rPr>
              <a:t>https://www.tiobe.com/tiobe-index/</a:t>
            </a:r>
          </a:p>
        </p:txBody>
      </p:sp>
      <p:sp>
        <p:nvSpPr>
          <p:cNvPr id="13" name="文本框 12">
            <a:extLst>
              <a:ext uri="{FF2B5EF4-FFF2-40B4-BE49-F238E27FC236}">
                <a16:creationId xmlns:a16="http://schemas.microsoft.com/office/drawing/2014/main" id="{67EDD611-7CE0-496E-B888-02DA32B55F30}"/>
              </a:ext>
            </a:extLst>
          </p:cNvPr>
          <p:cNvSpPr txBox="1"/>
          <p:nvPr/>
        </p:nvSpPr>
        <p:spPr>
          <a:xfrm>
            <a:off x="5868206" y="1844824"/>
            <a:ext cx="3909330" cy="4678204"/>
          </a:xfrm>
          <a:prstGeom prst="rect">
            <a:avLst/>
          </a:prstGeom>
          <a:noFill/>
        </p:spPr>
        <p:txBody>
          <a:bodyPr wrap="square">
            <a:spAutoFit/>
          </a:bodyPr>
          <a:lstStyle/>
          <a:p>
            <a:pPr marL="0" lvl="1">
              <a:spcBef>
                <a:spcPct val="20000"/>
              </a:spcBef>
            </a:pPr>
            <a:r>
              <a:rPr lang="zh-CN" altLang="en-US" sz="2800" b="1" dirty="0">
                <a:solidFill>
                  <a:srgbClr val="FF0000"/>
                </a:solidFill>
                <a:cs typeface="+mn-ea"/>
                <a:sym typeface="+mn-lt"/>
              </a:rPr>
              <a:t>为什么要学习汇编语言？</a:t>
            </a:r>
            <a:endParaRPr lang="en-US" altLang="zh-CN" sz="2800" b="1" dirty="0">
              <a:solidFill>
                <a:srgbClr val="FF0000"/>
              </a:solidFill>
              <a:cs typeface="+mn-ea"/>
              <a:sym typeface="+mn-lt"/>
            </a:endParaRPr>
          </a:p>
          <a:p>
            <a:pPr marL="285750" indent="-285750">
              <a:buFont typeface="Arial" panose="020B0604020202020204" pitchFamily="34" charset="0"/>
              <a:buChar char="•"/>
            </a:pPr>
            <a:r>
              <a:rPr lang="zh-CN" altLang="en-US" dirty="0">
                <a:cs typeface="+mn-ea"/>
                <a:sym typeface="+mn-lt"/>
              </a:rPr>
              <a:t>汇编能够揭示出出编译器具体怎么处理高级语言代码</a:t>
            </a:r>
            <a:endParaRPr lang="en-US" altLang="zh-CN" dirty="0">
              <a:cs typeface="+mn-ea"/>
              <a:sym typeface="+mn-lt"/>
            </a:endParaRPr>
          </a:p>
          <a:p>
            <a:pPr marL="285750" indent="-285750">
              <a:buFont typeface="Arial" panose="020B0604020202020204" pitchFamily="34" charset="0"/>
              <a:buChar char="•"/>
            </a:pPr>
            <a:r>
              <a:rPr lang="zh-CN" altLang="en-US" dirty="0">
                <a:cs typeface="+mn-ea"/>
                <a:sym typeface="+mn-lt"/>
              </a:rPr>
              <a:t>经编译后，程序</a:t>
            </a:r>
            <a:r>
              <a:rPr lang="en-US" altLang="zh-CN" dirty="0">
                <a:cs typeface="+mn-ea"/>
                <a:sym typeface="+mn-lt"/>
              </a:rPr>
              <a:t>bug</a:t>
            </a:r>
            <a:r>
              <a:rPr lang="zh-CN" altLang="en-US" dirty="0">
                <a:cs typeface="+mn-ea"/>
                <a:sym typeface="+mn-lt"/>
              </a:rPr>
              <a:t>更多地出现在底层语言优化阶段</a:t>
            </a:r>
            <a:r>
              <a:rPr lang="en-US" altLang="zh-CN" dirty="0">
                <a:cs typeface="+mn-ea"/>
                <a:sym typeface="+mn-lt"/>
              </a:rPr>
              <a:t> </a:t>
            </a:r>
          </a:p>
          <a:p>
            <a:pPr marL="742950" lvl="1" indent="-285750">
              <a:buFont typeface="Arial" panose="020B0604020202020204" pitchFamily="34" charset="0"/>
              <a:buChar char="•"/>
            </a:pPr>
            <a:r>
              <a:rPr lang="zh-CN" altLang="en-US" dirty="0">
                <a:cs typeface="+mn-ea"/>
                <a:sym typeface="+mn-lt"/>
              </a:rPr>
              <a:t>如</a:t>
            </a:r>
            <a:r>
              <a:rPr lang="en-US" altLang="zh-CN" dirty="0">
                <a:cs typeface="+mn-ea"/>
                <a:sym typeface="+mn-lt"/>
              </a:rPr>
              <a:t>, </a:t>
            </a:r>
            <a:r>
              <a:rPr lang="zh-CN" altLang="en-US" dirty="0">
                <a:cs typeface="+mn-ea"/>
                <a:sym typeface="+mn-lt"/>
              </a:rPr>
              <a:t>一些</a:t>
            </a:r>
            <a:r>
              <a:rPr lang="en-US" altLang="zh-CN" dirty="0">
                <a:cs typeface="+mn-ea"/>
                <a:sym typeface="+mn-lt"/>
              </a:rPr>
              <a:t>bug</a:t>
            </a:r>
            <a:r>
              <a:rPr lang="zh-CN" altLang="en-US" dirty="0">
                <a:cs typeface="+mn-ea"/>
                <a:sym typeface="+mn-lt"/>
              </a:rPr>
              <a:t>会出现在编译器使用</a:t>
            </a:r>
            <a:r>
              <a:rPr lang="en-US" altLang="zh-CN" dirty="0">
                <a:cs typeface="+mn-ea"/>
                <a:sym typeface="+mn-lt"/>
              </a:rPr>
              <a:t>–O3</a:t>
            </a:r>
            <a:r>
              <a:rPr lang="zh-CN" altLang="en-US" dirty="0">
                <a:cs typeface="+mn-ea"/>
                <a:sym typeface="+mn-lt"/>
              </a:rPr>
              <a:t>优化选项时；</a:t>
            </a:r>
            <a:r>
              <a:rPr lang="zh-CN" altLang="en-US" dirty="0">
                <a:highlight>
                  <a:srgbClr val="FFFF00"/>
                </a:highlight>
                <a:cs typeface="+mn-ea"/>
                <a:sym typeface="+mn-lt"/>
              </a:rPr>
              <a:t>某种意义上来说</a:t>
            </a:r>
            <a:r>
              <a:rPr lang="en-US" altLang="zh-CN" dirty="0">
                <a:highlight>
                  <a:srgbClr val="FFFF00"/>
                </a:highlight>
                <a:cs typeface="+mn-ea"/>
                <a:sym typeface="+mn-lt"/>
              </a:rPr>
              <a:t>, </a:t>
            </a:r>
            <a:r>
              <a:rPr lang="zh-CN" altLang="en-US" dirty="0">
                <a:highlight>
                  <a:srgbClr val="FFFF00"/>
                </a:highlight>
                <a:cs typeface="+mn-ea"/>
                <a:sym typeface="+mn-lt"/>
              </a:rPr>
              <a:t>编译器本身其实是软件</a:t>
            </a:r>
            <a:r>
              <a:rPr lang="en-US" altLang="zh-CN" dirty="0">
                <a:highlight>
                  <a:srgbClr val="FFFF00"/>
                </a:highlight>
                <a:cs typeface="+mn-ea"/>
                <a:sym typeface="+mn-lt"/>
              </a:rPr>
              <a:t>bug</a:t>
            </a:r>
            <a:r>
              <a:rPr lang="zh-CN" altLang="en-US" dirty="0">
                <a:highlight>
                  <a:srgbClr val="FFFF00"/>
                </a:highlight>
                <a:cs typeface="+mn-ea"/>
                <a:sym typeface="+mn-lt"/>
              </a:rPr>
              <a:t>产生的来源之一</a:t>
            </a:r>
            <a:r>
              <a:rPr lang="zh-CN" altLang="en-US" dirty="0">
                <a:cs typeface="+mn-ea"/>
                <a:sym typeface="+mn-lt"/>
              </a:rPr>
              <a:t>！</a:t>
            </a:r>
            <a:endParaRPr lang="en-US" altLang="zh-CN" dirty="0">
              <a:cs typeface="+mn-ea"/>
              <a:sym typeface="+mn-lt"/>
            </a:endParaRPr>
          </a:p>
          <a:p>
            <a:pPr marL="285750" indent="-285750">
              <a:buFont typeface="Arial" panose="020B0604020202020204" pitchFamily="34" charset="0"/>
              <a:buChar char="•"/>
            </a:pPr>
            <a:r>
              <a:rPr lang="zh-CN" altLang="en-US" dirty="0">
                <a:cs typeface="+mn-ea"/>
                <a:sym typeface="+mn-lt"/>
              </a:rPr>
              <a:t>当编译工具无法有效地生成满足安全等方面要求的目标程序时，你可以手动来修改汇编代码</a:t>
            </a:r>
            <a:endParaRPr lang="en-US" altLang="zh-CN" dirty="0">
              <a:cs typeface="+mn-ea"/>
              <a:sym typeface="+mn-lt"/>
            </a:endParaRPr>
          </a:p>
          <a:p>
            <a:pPr marL="285750" indent="-285750">
              <a:buFont typeface="Arial" panose="020B0604020202020204" pitchFamily="34" charset="0"/>
              <a:buChar char="•"/>
            </a:pPr>
            <a:r>
              <a:rPr lang="zh-CN" altLang="en-US" dirty="0">
                <a:solidFill>
                  <a:srgbClr val="3333FF"/>
                </a:solidFill>
                <a:cs typeface="+mn-ea"/>
                <a:sym typeface="+mn-lt"/>
              </a:rPr>
              <a:t>逆向工程</a:t>
            </a:r>
            <a:r>
              <a:rPr lang="en-US" altLang="zh-CN" dirty="0">
                <a:cs typeface="+mn-ea"/>
                <a:sym typeface="+mn-lt"/>
              </a:rPr>
              <a:t>:</a:t>
            </a:r>
            <a:r>
              <a:rPr lang="zh-CN" altLang="en-US" dirty="0">
                <a:cs typeface="+mn-ea"/>
                <a:sym typeface="+mn-lt"/>
              </a:rPr>
              <a:t>当你只有二进制可执行文件时，可以推断出其实现了何种功能和具有哪些行为</a:t>
            </a:r>
            <a:endParaRPr lang="en-US" altLang="zh-CN" dirty="0">
              <a:cs typeface="+mn-ea"/>
              <a:sym typeface="+mn-lt"/>
            </a:endParaRPr>
          </a:p>
          <a:p>
            <a:pPr marL="285750" indent="-285750">
              <a:buFont typeface="Arial" panose="020B0604020202020204" pitchFamily="34" charset="0"/>
              <a:buChar char="•"/>
            </a:pPr>
            <a:r>
              <a:rPr lang="en-US" altLang="zh-CN" sz="2000" b="1" dirty="0">
                <a:cs typeface="+mn-ea"/>
                <a:sym typeface="+mn-lt"/>
              </a:rPr>
              <a:t>…</a:t>
            </a:r>
            <a:endParaRPr lang="zh-CN" altLang="en-US" sz="2000" b="1" dirty="0">
              <a:cs typeface="+mn-ea"/>
              <a:sym typeface="+mn-lt"/>
            </a:endParaRPr>
          </a:p>
        </p:txBody>
      </p:sp>
      <p:pic>
        <p:nvPicPr>
          <p:cNvPr id="2050" name="Picture 2" descr="Machine Language/Assembly Language/High Level Language">
            <a:extLst>
              <a:ext uri="{FF2B5EF4-FFF2-40B4-BE49-F238E27FC236}">
                <a16:creationId xmlns:a16="http://schemas.microsoft.com/office/drawing/2014/main" id="{FD5FB353-5AEC-4344-ADFD-ADA297EF5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98" y="1916832"/>
            <a:ext cx="5376597"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318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heel(1)">
                                      <p:cBhvr>
                                        <p:cTn id="14" dur="2000"/>
                                        <p:tgtEl>
                                          <p:spTgt spid="5"/>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heel(1)">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3">
                                            <p:txEl>
                                              <p:pRg st="1" end="1"/>
                                            </p:txEl>
                                          </p:spTgt>
                                        </p:tgtEl>
                                        <p:attrNameLst>
                                          <p:attrName>style.visibility</p:attrName>
                                        </p:attrNameLst>
                                      </p:cBhvr>
                                      <p:to>
                                        <p:strVal val="visible"/>
                                      </p:to>
                                    </p:set>
                                    <p:anim calcmode="lin" valueType="num">
                                      <p:cBhvr additive="base">
                                        <p:cTn id="26" dur="500" fill="hold"/>
                                        <p:tgtEl>
                                          <p:spTgt spid="13">
                                            <p:txEl>
                                              <p:pRg st="1" end="1"/>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3">
                                            <p:txEl>
                                              <p:pRg st="2" end="2"/>
                                            </p:txEl>
                                          </p:spTgt>
                                        </p:tgtEl>
                                        <p:attrNameLst>
                                          <p:attrName>style.visibility</p:attrName>
                                        </p:attrNameLst>
                                      </p:cBhvr>
                                      <p:to>
                                        <p:strVal val="visible"/>
                                      </p:to>
                                    </p:set>
                                    <p:anim calcmode="lin" valueType="num">
                                      <p:cBhvr additive="base">
                                        <p:cTn id="32" dur="500" fill="hold"/>
                                        <p:tgtEl>
                                          <p:spTgt spid="13">
                                            <p:txEl>
                                              <p:pRg st="2" end="2"/>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13">
                                            <p:txEl>
                                              <p:pRg st="3" end="3"/>
                                            </p:txEl>
                                          </p:spTgt>
                                        </p:tgtEl>
                                        <p:attrNameLst>
                                          <p:attrName>style.visibility</p:attrName>
                                        </p:attrNameLst>
                                      </p:cBhvr>
                                      <p:to>
                                        <p:strVal val="visible"/>
                                      </p:to>
                                    </p:set>
                                    <p:anim calcmode="lin" valueType="num">
                                      <p:cBhvr additive="base">
                                        <p:cTn id="38" dur="500" fill="hold"/>
                                        <p:tgtEl>
                                          <p:spTgt spid="13">
                                            <p:txEl>
                                              <p:pRg st="3" end="3"/>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13">
                                            <p:txEl>
                                              <p:pRg st="4" end="4"/>
                                            </p:txEl>
                                          </p:spTgt>
                                        </p:tgtEl>
                                        <p:attrNameLst>
                                          <p:attrName>style.visibility</p:attrName>
                                        </p:attrNameLst>
                                      </p:cBhvr>
                                      <p:to>
                                        <p:strVal val="visible"/>
                                      </p:to>
                                    </p:set>
                                    <p:anim calcmode="lin" valueType="num">
                                      <p:cBhvr additive="base">
                                        <p:cTn id="44" dur="500" fill="hold"/>
                                        <p:tgtEl>
                                          <p:spTgt spid="13">
                                            <p:txEl>
                                              <p:pRg st="4" end="4"/>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1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nodeType="clickEffect">
                                  <p:stCondLst>
                                    <p:cond delay="0"/>
                                  </p:stCondLst>
                                  <p:childTnLst>
                                    <p:set>
                                      <p:cBhvr>
                                        <p:cTn id="49" dur="1" fill="hold">
                                          <p:stCondLst>
                                            <p:cond delay="0"/>
                                          </p:stCondLst>
                                        </p:cTn>
                                        <p:tgtEl>
                                          <p:spTgt spid="13">
                                            <p:txEl>
                                              <p:pRg st="5" end="5"/>
                                            </p:txEl>
                                          </p:spTgt>
                                        </p:tgtEl>
                                        <p:attrNameLst>
                                          <p:attrName>style.visibility</p:attrName>
                                        </p:attrNameLst>
                                      </p:cBhvr>
                                      <p:to>
                                        <p:strVal val="visible"/>
                                      </p:to>
                                    </p:set>
                                    <p:anim calcmode="lin" valueType="num">
                                      <p:cBhvr additive="base">
                                        <p:cTn id="50" dur="500" fill="hold"/>
                                        <p:tgtEl>
                                          <p:spTgt spid="13">
                                            <p:txEl>
                                              <p:pRg st="5" end="5"/>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1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13">
                                            <p:txEl>
                                              <p:pRg st="6" end="6"/>
                                            </p:txEl>
                                          </p:spTgt>
                                        </p:tgtEl>
                                        <p:attrNameLst>
                                          <p:attrName>style.visibility</p:attrName>
                                        </p:attrNameLst>
                                      </p:cBhvr>
                                      <p:to>
                                        <p:strVal val="visible"/>
                                      </p:to>
                                    </p:set>
                                    <p:anim calcmode="lin" valueType="num">
                                      <p:cBhvr additive="base">
                                        <p:cTn id="56" dur="500" fill="hold"/>
                                        <p:tgtEl>
                                          <p:spTgt spid="13">
                                            <p:txEl>
                                              <p:pRg st="6" end="6"/>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1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en-US" altLang="zh-CN" dirty="0">
                <a:cs typeface="+mn-ea"/>
                <a:sym typeface="+mn-lt"/>
              </a:rPr>
              <a:t>IDA Pro</a:t>
            </a:r>
          </a:p>
          <a:p>
            <a:r>
              <a:rPr lang="en-US" altLang="zh-CN" dirty="0">
                <a:cs typeface="+mn-ea"/>
                <a:sym typeface="+mn-lt"/>
              </a:rPr>
              <a:t>x32dbg</a:t>
            </a:r>
          </a:p>
          <a:p>
            <a:r>
              <a:rPr lang="en-US" altLang="zh-CN" dirty="0">
                <a:solidFill>
                  <a:srgbClr val="FF0000"/>
                </a:solidFill>
                <a:cs typeface="+mn-ea"/>
                <a:sym typeface="+mn-lt"/>
              </a:rPr>
              <a:t>GDB</a:t>
            </a:r>
          </a:p>
          <a:p>
            <a:r>
              <a:rPr lang="en-US" altLang="zh-CN" dirty="0" err="1">
                <a:cs typeface="+mn-ea"/>
                <a:sym typeface="+mn-lt"/>
              </a:rPr>
              <a:t>WinDbg</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259901782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en-US" altLang="zh-CN" dirty="0">
                <a:cs typeface="+mn-ea"/>
                <a:sym typeface="+mn-lt"/>
              </a:rPr>
              <a:t>GDB</a:t>
            </a:r>
          </a:p>
          <a:p>
            <a:pPr lvl="1"/>
            <a:r>
              <a:rPr lang="en-US" altLang="zh-CN" dirty="0">
                <a:cs typeface="+mn-ea"/>
                <a:sym typeface="+mn-lt"/>
              </a:rPr>
              <a:t>UNIX</a:t>
            </a:r>
            <a:r>
              <a:rPr lang="zh-CN" altLang="en-US" dirty="0">
                <a:cs typeface="+mn-ea"/>
                <a:sym typeface="+mn-lt"/>
              </a:rPr>
              <a:t>下的调试工具，和</a:t>
            </a:r>
            <a:r>
              <a:rPr lang="en-US" altLang="zh-CN" dirty="0" err="1">
                <a:cs typeface="+mn-ea"/>
                <a:sym typeface="+mn-lt"/>
              </a:rPr>
              <a:t>WinDbg</a:t>
            </a:r>
            <a:r>
              <a:rPr lang="zh-CN" altLang="en-US" dirty="0">
                <a:cs typeface="+mn-ea"/>
                <a:sym typeface="+mn-lt"/>
              </a:rPr>
              <a:t>一样，也是通过命令行的形式来对程序进行调试。</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4122990776"/>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启动调试</a:t>
            </a:r>
            <a:endParaRPr lang="en-US" altLang="zh-CN" dirty="0">
              <a:cs typeface="+mn-ea"/>
              <a:sym typeface="+mn-lt"/>
            </a:endParaRPr>
          </a:p>
          <a:p>
            <a:pPr lvl="1"/>
            <a:r>
              <a:rPr lang="en-US" altLang="zh-CN" dirty="0" err="1">
                <a:cs typeface="+mn-ea"/>
                <a:sym typeface="+mn-lt"/>
              </a:rPr>
              <a:t>gdb</a:t>
            </a:r>
            <a:r>
              <a:rPr lang="en-US" altLang="zh-CN" dirty="0">
                <a:cs typeface="+mn-ea"/>
                <a:sym typeface="+mn-lt"/>
              </a:rPr>
              <a:t> </a:t>
            </a:r>
            <a:r>
              <a:rPr lang="en-US" altLang="zh-CN" dirty="0" err="1">
                <a:cs typeface="+mn-ea"/>
                <a:sym typeface="+mn-lt"/>
              </a:rPr>
              <a:t>fileName</a:t>
            </a:r>
            <a:endParaRPr lang="zh-CN" altLang="en-US" dirty="0">
              <a:cs typeface="+mn-ea"/>
              <a:sym typeface="+mn-lt"/>
            </a:endParaRPr>
          </a:p>
          <a:p>
            <a:pPr lvl="2"/>
            <a:r>
              <a:rPr lang="zh-CN" altLang="en-US" dirty="0">
                <a:cs typeface="+mn-ea"/>
                <a:sym typeface="+mn-lt"/>
              </a:rPr>
              <a:t>该命令将启动并调试名为‘</a:t>
            </a:r>
            <a:r>
              <a:rPr lang="en-US" altLang="zh-CN" dirty="0" err="1">
                <a:cs typeface="+mn-ea"/>
                <a:sym typeface="+mn-lt"/>
              </a:rPr>
              <a:t>fileName</a:t>
            </a:r>
            <a:r>
              <a:rPr lang="zh-CN" altLang="en-US" dirty="0">
                <a:cs typeface="+mn-ea"/>
                <a:sym typeface="+mn-lt"/>
              </a:rPr>
              <a:t>’的程序，也可以在输入命令</a:t>
            </a:r>
            <a:r>
              <a:rPr lang="en-US" altLang="zh-CN" dirty="0" err="1">
                <a:cs typeface="+mn-ea"/>
                <a:sym typeface="+mn-lt"/>
              </a:rPr>
              <a:t>gdb</a:t>
            </a:r>
            <a:r>
              <a:rPr lang="zh-CN" altLang="en-US" dirty="0">
                <a:cs typeface="+mn-ea"/>
                <a:sym typeface="+mn-lt"/>
              </a:rPr>
              <a:t>后输入</a:t>
            </a:r>
            <a:r>
              <a:rPr lang="en-US" altLang="zh-CN" dirty="0">
                <a:cs typeface="+mn-ea"/>
                <a:sym typeface="+mn-lt"/>
              </a:rPr>
              <a:t>file</a:t>
            </a:r>
            <a:r>
              <a:rPr lang="zh-CN" altLang="en-US" dirty="0">
                <a:cs typeface="+mn-ea"/>
                <a:sym typeface="+mn-lt"/>
              </a:rPr>
              <a:t>命令来启动程序开始调试。</a:t>
            </a:r>
          </a:p>
          <a:p>
            <a:pPr lvl="1"/>
            <a:r>
              <a:rPr lang="en-US" altLang="zh-CN" dirty="0" err="1">
                <a:cs typeface="+mn-ea"/>
                <a:sym typeface="+mn-lt"/>
              </a:rPr>
              <a:t>gdb</a:t>
            </a:r>
            <a:r>
              <a:rPr lang="en-US" altLang="zh-CN" dirty="0">
                <a:cs typeface="+mn-ea"/>
                <a:sym typeface="+mn-lt"/>
              </a:rPr>
              <a:t> </a:t>
            </a:r>
            <a:r>
              <a:rPr lang="en-US" altLang="zh-CN" dirty="0" err="1">
                <a:cs typeface="+mn-ea"/>
                <a:sym typeface="+mn-lt"/>
              </a:rPr>
              <a:t>processName</a:t>
            </a:r>
            <a:r>
              <a:rPr lang="en-US" altLang="zh-CN" dirty="0">
                <a:cs typeface="+mn-ea"/>
                <a:sym typeface="+mn-lt"/>
              </a:rPr>
              <a:t> PID </a:t>
            </a:r>
            <a:endParaRPr lang="zh-CN" altLang="en-US" dirty="0">
              <a:cs typeface="+mn-ea"/>
              <a:sym typeface="+mn-lt"/>
            </a:endParaRPr>
          </a:p>
          <a:p>
            <a:pPr lvl="2"/>
            <a:r>
              <a:rPr lang="zh-CN" altLang="en-US" dirty="0">
                <a:cs typeface="+mn-ea"/>
                <a:sym typeface="+mn-lt"/>
              </a:rPr>
              <a:t>该命令会附加到</a:t>
            </a:r>
            <a:r>
              <a:rPr lang="en-US" altLang="zh-CN" dirty="0">
                <a:cs typeface="+mn-ea"/>
                <a:sym typeface="+mn-lt"/>
              </a:rPr>
              <a:t>PID</a:t>
            </a:r>
            <a:r>
              <a:rPr lang="zh-CN" altLang="en-US" dirty="0">
                <a:cs typeface="+mn-ea"/>
                <a:sym typeface="+mn-lt"/>
              </a:rPr>
              <a:t>所表示的进程上并调试该进程。相同功能的命令还有</a:t>
            </a:r>
            <a:r>
              <a:rPr lang="en-US" altLang="zh-CN" dirty="0" err="1">
                <a:cs typeface="+mn-ea"/>
                <a:sym typeface="+mn-lt"/>
              </a:rPr>
              <a:t>gdb</a:t>
            </a:r>
            <a:r>
              <a:rPr lang="en-US" altLang="zh-CN" dirty="0">
                <a:cs typeface="+mn-ea"/>
                <a:sym typeface="+mn-lt"/>
              </a:rPr>
              <a:t> -p &lt;PID&gt;</a:t>
            </a:r>
            <a:r>
              <a:rPr lang="zh-CN" altLang="en-US"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2188215582"/>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断点相关</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graphicFrame>
        <p:nvGraphicFramePr>
          <p:cNvPr id="6" name="表格 5"/>
          <p:cNvGraphicFramePr>
            <a:graphicFrameLocks noGrp="1"/>
          </p:cNvGraphicFramePr>
          <p:nvPr>
            <p:extLst>
              <p:ext uri="{D42A27DB-BD31-4B8C-83A1-F6EECF244321}">
                <p14:modId xmlns:p14="http://schemas.microsoft.com/office/powerpoint/2010/main" val="3085026035"/>
              </p:ext>
            </p:extLst>
          </p:nvPr>
        </p:nvGraphicFramePr>
        <p:xfrm>
          <a:off x="780889" y="2924944"/>
          <a:ext cx="8344222" cy="1460500"/>
        </p:xfrm>
        <a:graphic>
          <a:graphicData uri="http://schemas.openxmlformats.org/drawingml/2006/table">
            <a:tbl>
              <a:tblPr>
                <a:tableStyleId>{5DA37D80-6434-44D0-A028-1B22A696006F}</a:tableStyleId>
              </a:tblPr>
              <a:tblGrid>
                <a:gridCol w="3519686">
                  <a:extLst>
                    <a:ext uri="{9D8B030D-6E8A-4147-A177-3AD203B41FA5}">
                      <a16:colId xmlns:a16="http://schemas.microsoft.com/office/drawing/2014/main" val="20000"/>
                    </a:ext>
                  </a:extLst>
                </a:gridCol>
                <a:gridCol w="4824536">
                  <a:extLst>
                    <a:ext uri="{9D8B030D-6E8A-4147-A177-3AD203B41FA5}">
                      <a16:colId xmlns:a16="http://schemas.microsoft.com/office/drawing/2014/main" val="20001"/>
                    </a:ext>
                  </a:extLst>
                </a:gridCol>
              </a:tblGrid>
              <a:tr h="0">
                <a:tc>
                  <a:txBody>
                    <a:bodyPr/>
                    <a:lstStyle/>
                    <a:p>
                      <a:pPr indent="127000" algn="just">
                        <a:lnSpc>
                          <a:spcPts val="2300"/>
                        </a:lnSpc>
                        <a:spcAft>
                          <a:spcPts val="0"/>
                        </a:spcAft>
                      </a:pPr>
                      <a:r>
                        <a:rPr lang="zh-CN" sz="2000" kern="100" dirty="0">
                          <a:latin typeface="+mn-lt"/>
                          <a:ea typeface="+mn-ea"/>
                          <a:cs typeface="+mn-ea"/>
                          <a:sym typeface="+mn-lt"/>
                        </a:rPr>
                        <a:t>命令</a:t>
                      </a: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功能</a:t>
                      </a:r>
                    </a:p>
                  </a:txBody>
                  <a:tcPr marL="68580" marR="68580" marT="0" marB="0">
                    <a:solidFill>
                      <a:schemeClr val="accent2">
                        <a:lumMod val="20000"/>
                        <a:lumOff val="80000"/>
                      </a:schemeClr>
                    </a:solidFill>
                  </a:tcPr>
                </a:tc>
                <a:extLst>
                  <a:ext uri="{0D108BD9-81ED-4DB2-BD59-A6C34878D82A}">
                    <a16:rowId xmlns:a16="http://schemas.microsoft.com/office/drawing/2014/main" val="10000"/>
                  </a:ext>
                </a:extLst>
              </a:tr>
              <a:tr h="0">
                <a:tc>
                  <a:txBody>
                    <a:bodyPr/>
                    <a:lstStyle/>
                    <a:p>
                      <a:pPr indent="127000" algn="just">
                        <a:lnSpc>
                          <a:spcPts val="2300"/>
                        </a:lnSpc>
                        <a:spcAft>
                          <a:spcPts val="0"/>
                        </a:spcAft>
                      </a:pPr>
                      <a:r>
                        <a:rPr lang="en-US" sz="2000" kern="100">
                          <a:latin typeface="+mn-lt"/>
                          <a:ea typeface="+mn-ea"/>
                          <a:cs typeface="+mn-ea"/>
                          <a:sym typeface="+mn-lt"/>
                        </a:rPr>
                        <a:t>b *address</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在地址</a:t>
                      </a:r>
                      <a:r>
                        <a:rPr lang="en-US" sz="2000" kern="100">
                          <a:latin typeface="+mn-lt"/>
                          <a:ea typeface="+mn-ea"/>
                          <a:cs typeface="+mn-ea"/>
                          <a:sym typeface="+mn-lt"/>
                        </a:rPr>
                        <a:t>address</a:t>
                      </a:r>
                      <a:r>
                        <a:rPr lang="zh-CN" sz="2000" kern="100">
                          <a:latin typeface="+mn-lt"/>
                          <a:ea typeface="+mn-ea"/>
                          <a:cs typeface="+mn-ea"/>
                          <a:sym typeface="+mn-lt"/>
                        </a:rPr>
                        <a:t>处设置断点</a:t>
                      </a:r>
                    </a:p>
                  </a:txBody>
                  <a:tcPr marL="68580" marR="68580" marT="0" marB="0">
                    <a:solidFill>
                      <a:schemeClr val="accent2">
                        <a:lumMod val="20000"/>
                        <a:lumOff val="80000"/>
                      </a:schemeClr>
                    </a:solidFill>
                  </a:tcPr>
                </a:tc>
                <a:extLst>
                  <a:ext uri="{0D108BD9-81ED-4DB2-BD59-A6C34878D82A}">
                    <a16:rowId xmlns:a16="http://schemas.microsoft.com/office/drawing/2014/main" val="10001"/>
                  </a:ext>
                </a:extLst>
              </a:tr>
              <a:tr h="0">
                <a:tc>
                  <a:txBody>
                    <a:bodyPr/>
                    <a:lstStyle/>
                    <a:p>
                      <a:pPr indent="127000" algn="just">
                        <a:lnSpc>
                          <a:spcPts val="2300"/>
                        </a:lnSpc>
                        <a:spcAft>
                          <a:spcPts val="0"/>
                        </a:spcAft>
                      </a:pPr>
                      <a:r>
                        <a:rPr lang="en-US" sz="2000" kern="100">
                          <a:latin typeface="+mn-lt"/>
                          <a:ea typeface="+mn-ea"/>
                          <a:cs typeface="+mn-ea"/>
                          <a:sym typeface="+mn-lt"/>
                        </a:rPr>
                        <a:t>b functionName</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dirty="0">
                          <a:latin typeface="+mn-lt"/>
                          <a:ea typeface="+mn-ea"/>
                          <a:cs typeface="+mn-ea"/>
                          <a:sym typeface="+mn-lt"/>
                        </a:rPr>
                        <a:t>在函数</a:t>
                      </a:r>
                      <a:r>
                        <a:rPr lang="en-US" sz="2000" kern="100" dirty="0" err="1">
                          <a:latin typeface="+mn-lt"/>
                          <a:ea typeface="+mn-ea"/>
                          <a:cs typeface="+mn-ea"/>
                          <a:sym typeface="+mn-lt"/>
                        </a:rPr>
                        <a:t>functionName</a:t>
                      </a:r>
                      <a:r>
                        <a:rPr lang="zh-CN" sz="2000" kern="100" dirty="0">
                          <a:latin typeface="+mn-lt"/>
                          <a:ea typeface="+mn-ea"/>
                          <a:cs typeface="+mn-ea"/>
                          <a:sym typeface="+mn-lt"/>
                        </a:rPr>
                        <a:t>入口处设置断点。</a:t>
                      </a:r>
                    </a:p>
                  </a:txBody>
                  <a:tcPr marL="68580" marR="68580" marT="0" marB="0">
                    <a:solidFill>
                      <a:schemeClr val="accent2">
                        <a:lumMod val="20000"/>
                        <a:lumOff val="80000"/>
                      </a:schemeClr>
                    </a:solidFill>
                  </a:tcPr>
                </a:tc>
                <a:extLst>
                  <a:ext uri="{0D108BD9-81ED-4DB2-BD59-A6C34878D82A}">
                    <a16:rowId xmlns:a16="http://schemas.microsoft.com/office/drawing/2014/main" val="10002"/>
                  </a:ext>
                </a:extLst>
              </a:tr>
              <a:tr h="0">
                <a:tc>
                  <a:txBody>
                    <a:bodyPr/>
                    <a:lstStyle/>
                    <a:p>
                      <a:pPr indent="127000" algn="just">
                        <a:lnSpc>
                          <a:spcPts val="2300"/>
                        </a:lnSpc>
                        <a:spcAft>
                          <a:spcPts val="0"/>
                        </a:spcAft>
                      </a:pPr>
                      <a:r>
                        <a:rPr lang="en-US" sz="2000" kern="100">
                          <a:latin typeface="+mn-lt"/>
                          <a:ea typeface="+mn-ea"/>
                          <a:cs typeface="+mn-ea"/>
                          <a:sym typeface="+mn-lt"/>
                        </a:rPr>
                        <a:t>info b</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列出所有断点</a:t>
                      </a:r>
                    </a:p>
                  </a:txBody>
                  <a:tcPr marL="68580" marR="68580" marT="0" marB="0">
                    <a:solidFill>
                      <a:schemeClr val="accent2">
                        <a:lumMod val="20000"/>
                        <a:lumOff val="80000"/>
                      </a:schemeClr>
                    </a:solidFill>
                  </a:tcPr>
                </a:tc>
                <a:extLst>
                  <a:ext uri="{0D108BD9-81ED-4DB2-BD59-A6C34878D82A}">
                    <a16:rowId xmlns:a16="http://schemas.microsoft.com/office/drawing/2014/main" val="10003"/>
                  </a:ext>
                </a:extLst>
              </a:tr>
              <a:tr h="0">
                <a:tc>
                  <a:txBody>
                    <a:bodyPr/>
                    <a:lstStyle/>
                    <a:p>
                      <a:pPr indent="127000" algn="just">
                        <a:lnSpc>
                          <a:spcPts val="2300"/>
                        </a:lnSpc>
                        <a:spcAft>
                          <a:spcPts val="0"/>
                        </a:spcAft>
                      </a:pPr>
                      <a:r>
                        <a:rPr lang="en-US" sz="2000" kern="100">
                          <a:latin typeface="+mn-lt"/>
                          <a:ea typeface="+mn-ea"/>
                          <a:cs typeface="+mn-ea"/>
                          <a:sym typeface="+mn-lt"/>
                        </a:rPr>
                        <a:t>d Num</a:t>
                      </a:r>
                      <a:r>
                        <a:rPr lang="zh-CN" sz="2000" kern="100">
                          <a:latin typeface="+mn-lt"/>
                          <a:ea typeface="+mn-ea"/>
                          <a:cs typeface="+mn-ea"/>
                          <a:sym typeface="+mn-lt"/>
                        </a:rPr>
                        <a:t>（</a:t>
                      </a:r>
                      <a:r>
                        <a:rPr lang="en-US" sz="2000" kern="100">
                          <a:latin typeface="+mn-lt"/>
                          <a:ea typeface="+mn-ea"/>
                          <a:cs typeface="+mn-ea"/>
                          <a:sym typeface="+mn-lt"/>
                        </a:rPr>
                        <a:t>delete breakpoint</a:t>
                      </a:r>
                      <a:r>
                        <a:rPr lang="zh-CN" sz="2000" kern="100">
                          <a:latin typeface="+mn-lt"/>
                          <a:ea typeface="+mn-ea"/>
                          <a:cs typeface="+mn-ea"/>
                          <a:sym typeface="+mn-lt"/>
                        </a:rPr>
                        <a:t>）</a:t>
                      </a: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dirty="0">
                          <a:latin typeface="+mn-lt"/>
                          <a:ea typeface="+mn-ea"/>
                          <a:cs typeface="+mn-ea"/>
                          <a:sym typeface="+mn-lt"/>
                        </a:rPr>
                        <a:t>删除编号为</a:t>
                      </a:r>
                      <a:r>
                        <a:rPr lang="en-US" sz="2000" kern="100" dirty="0">
                          <a:latin typeface="+mn-lt"/>
                          <a:ea typeface="+mn-ea"/>
                          <a:cs typeface="+mn-ea"/>
                          <a:sym typeface="+mn-lt"/>
                        </a:rPr>
                        <a:t>Num</a:t>
                      </a:r>
                      <a:r>
                        <a:rPr lang="zh-CN" sz="2000" kern="100" dirty="0">
                          <a:latin typeface="+mn-lt"/>
                          <a:ea typeface="+mn-ea"/>
                          <a:cs typeface="+mn-ea"/>
                          <a:sym typeface="+mn-lt"/>
                        </a:rPr>
                        <a:t>的断点</a:t>
                      </a:r>
                    </a:p>
                  </a:txBody>
                  <a:tcPr marL="68580" marR="68580" marT="0" marB="0">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5807724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查看内存</a:t>
            </a:r>
            <a:endParaRPr lang="en-US" altLang="zh-CN" dirty="0">
              <a:cs typeface="+mn-ea"/>
              <a:sym typeface="+mn-lt"/>
            </a:endParaRPr>
          </a:p>
          <a:p>
            <a:pPr lvl="1"/>
            <a:r>
              <a:rPr lang="zh-CN" altLang="en-US" dirty="0">
                <a:cs typeface="+mn-ea"/>
                <a:sym typeface="+mn-lt"/>
              </a:rPr>
              <a:t>查看内存的命令为：</a:t>
            </a:r>
            <a:r>
              <a:rPr lang="en-US" altLang="zh-CN" dirty="0">
                <a:cs typeface="+mn-ea"/>
                <a:sym typeface="+mn-lt"/>
              </a:rPr>
              <a:t>x /</a:t>
            </a:r>
            <a:r>
              <a:rPr lang="en-US" altLang="zh-CN" dirty="0" err="1">
                <a:cs typeface="+mn-ea"/>
                <a:sym typeface="+mn-lt"/>
              </a:rPr>
              <a:t>nfu</a:t>
            </a:r>
            <a:r>
              <a:rPr lang="en-US" altLang="zh-CN" dirty="0">
                <a:cs typeface="+mn-ea"/>
                <a:sym typeface="+mn-lt"/>
              </a:rPr>
              <a:t> &lt;address&gt;</a:t>
            </a:r>
          </a:p>
          <a:p>
            <a:pPr lvl="2"/>
            <a:r>
              <a:rPr lang="zh-CN" altLang="en-US" dirty="0">
                <a:cs typeface="+mn-ea"/>
                <a:sym typeface="+mn-lt"/>
              </a:rPr>
              <a:t>其中</a:t>
            </a:r>
            <a:r>
              <a:rPr lang="en-US" altLang="zh-CN" dirty="0">
                <a:cs typeface="+mn-ea"/>
                <a:sym typeface="+mn-lt"/>
              </a:rPr>
              <a:t>n</a:t>
            </a:r>
            <a:r>
              <a:rPr lang="zh-CN" altLang="en-US" dirty="0">
                <a:cs typeface="+mn-ea"/>
                <a:sym typeface="+mn-lt"/>
              </a:rPr>
              <a:t>表示要显示的内存单元的个数</a:t>
            </a:r>
            <a:endParaRPr lang="en-US" altLang="zh-CN" dirty="0">
              <a:cs typeface="+mn-ea"/>
              <a:sym typeface="+mn-lt"/>
            </a:endParaRPr>
          </a:p>
          <a:p>
            <a:pPr lvl="2"/>
            <a:r>
              <a:rPr lang="en-US" altLang="zh-CN" dirty="0">
                <a:cs typeface="+mn-ea"/>
                <a:sym typeface="+mn-lt"/>
              </a:rPr>
              <a:t>f</a:t>
            </a:r>
            <a:r>
              <a:rPr lang="zh-CN" altLang="en-US" dirty="0">
                <a:cs typeface="+mn-ea"/>
                <a:sym typeface="+mn-lt"/>
              </a:rPr>
              <a:t>指示以什么样的格式显示</a:t>
            </a:r>
            <a:endParaRPr lang="en-US" altLang="zh-CN" dirty="0">
              <a:cs typeface="+mn-ea"/>
              <a:sym typeface="+mn-lt"/>
            </a:endParaRPr>
          </a:p>
          <a:p>
            <a:pPr lvl="2"/>
            <a:r>
              <a:rPr lang="en-US" altLang="zh-CN" dirty="0">
                <a:cs typeface="+mn-ea"/>
                <a:sym typeface="+mn-lt"/>
              </a:rPr>
              <a:t>u</a:t>
            </a:r>
            <a:r>
              <a:rPr lang="zh-CN" altLang="en-US" dirty="0">
                <a:cs typeface="+mn-ea"/>
                <a:sym typeface="+mn-lt"/>
              </a:rPr>
              <a:t>则表示一个地址单元的长度</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graphicFrame>
        <p:nvGraphicFramePr>
          <p:cNvPr id="6" name="表格 5"/>
          <p:cNvGraphicFramePr>
            <a:graphicFrameLocks noGrp="1"/>
          </p:cNvGraphicFramePr>
          <p:nvPr>
            <p:extLst>
              <p:ext uri="{D42A27DB-BD31-4B8C-83A1-F6EECF244321}">
                <p14:modId xmlns:p14="http://schemas.microsoft.com/office/powerpoint/2010/main" val="1844650918"/>
              </p:ext>
            </p:extLst>
          </p:nvPr>
        </p:nvGraphicFramePr>
        <p:xfrm>
          <a:off x="1928664" y="4005064"/>
          <a:ext cx="5616624" cy="2780920"/>
        </p:xfrm>
        <a:graphic>
          <a:graphicData uri="http://schemas.openxmlformats.org/drawingml/2006/table">
            <a:tbl>
              <a:tblPr>
                <a:tableStyleId>{5DA37D80-6434-44D0-A028-1B22A696006F}</a:tableStyleId>
              </a:tblPr>
              <a:tblGrid>
                <a:gridCol w="792087">
                  <a:extLst>
                    <a:ext uri="{9D8B030D-6E8A-4147-A177-3AD203B41FA5}">
                      <a16:colId xmlns:a16="http://schemas.microsoft.com/office/drawing/2014/main" val="20000"/>
                    </a:ext>
                  </a:extLst>
                </a:gridCol>
                <a:gridCol w="1323184">
                  <a:extLst>
                    <a:ext uri="{9D8B030D-6E8A-4147-A177-3AD203B41FA5}">
                      <a16:colId xmlns:a16="http://schemas.microsoft.com/office/drawing/2014/main" val="20001"/>
                    </a:ext>
                  </a:extLst>
                </a:gridCol>
                <a:gridCol w="3501353">
                  <a:extLst>
                    <a:ext uri="{9D8B030D-6E8A-4147-A177-3AD203B41FA5}">
                      <a16:colId xmlns:a16="http://schemas.microsoft.com/office/drawing/2014/main" val="20002"/>
                    </a:ext>
                  </a:extLst>
                </a:gridCol>
              </a:tblGrid>
              <a:tr h="278092">
                <a:tc>
                  <a:txBody>
                    <a:bodyPr/>
                    <a:lstStyle/>
                    <a:p>
                      <a:pPr indent="127000" algn="just">
                        <a:lnSpc>
                          <a:spcPts val="2300"/>
                        </a:lnSpc>
                        <a:spcAft>
                          <a:spcPts val="0"/>
                        </a:spcAft>
                      </a:pPr>
                      <a:r>
                        <a:rPr lang="zh-CN" sz="1800" kern="100" dirty="0">
                          <a:latin typeface="+mn-lt"/>
                          <a:ea typeface="+mn-ea"/>
                          <a:cs typeface="+mn-ea"/>
                          <a:sym typeface="+mn-lt"/>
                        </a:rPr>
                        <a:t>参数</a:t>
                      </a:r>
                    </a:p>
                  </a:txBody>
                  <a:tcPr marL="51540" marR="51540" marT="0" marB="0">
                    <a:solidFill>
                      <a:schemeClr val="accent2">
                        <a:lumMod val="20000"/>
                        <a:lumOff val="80000"/>
                      </a:schemeClr>
                    </a:solidFill>
                  </a:tcPr>
                </a:tc>
                <a:tc>
                  <a:txBody>
                    <a:bodyPr/>
                    <a:lstStyle/>
                    <a:p>
                      <a:pPr indent="127000" algn="ctr">
                        <a:lnSpc>
                          <a:spcPts val="2300"/>
                        </a:lnSpc>
                        <a:spcAft>
                          <a:spcPts val="0"/>
                        </a:spcAft>
                      </a:pPr>
                      <a:r>
                        <a:rPr lang="zh-CN" sz="1800" kern="100">
                          <a:latin typeface="+mn-lt"/>
                          <a:ea typeface="+mn-ea"/>
                          <a:cs typeface="+mn-ea"/>
                          <a:sym typeface="+mn-lt"/>
                        </a:rPr>
                        <a:t>取值</a:t>
                      </a:r>
                    </a:p>
                  </a:txBody>
                  <a:tcPr marL="51540" marR="51540" marT="0" marB="0">
                    <a:solidFill>
                      <a:schemeClr val="accent2">
                        <a:lumMod val="20000"/>
                        <a:lumOff val="80000"/>
                      </a:schemeClr>
                    </a:solidFill>
                  </a:tcPr>
                </a:tc>
                <a:tc>
                  <a:txBody>
                    <a:bodyPr/>
                    <a:lstStyle/>
                    <a:p>
                      <a:pPr indent="127000" algn="ctr">
                        <a:lnSpc>
                          <a:spcPts val="2300"/>
                        </a:lnSpc>
                        <a:spcAft>
                          <a:spcPts val="0"/>
                        </a:spcAft>
                      </a:pPr>
                      <a:r>
                        <a:rPr lang="zh-CN" sz="1800" kern="100">
                          <a:latin typeface="+mn-lt"/>
                          <a:ea typeface="+mn-ea"/>
                          <a:cs typeface="+mn-ea"/>
                          <a:sym typeface="+mn-lt"/>
                        </a:rPr>
                        <a:t>功能</a:t>
                      </a:r>
                    </a:p>
                  </a:txBody>
                  <a:tcPr marL="51540" marR="51540" marT="0" marB="0">
                    <a:solidFill>
                      <a:schemeClr val="accent2">
                        <a:lumMod val="20000"/>
                        <a:lumOff val="80000"/>
                      </a:schemeClr>
                    </a:solidFill>
                  </a:tcPr>
                </a:tc>
                <a:extLst>
                  <a:ext uri="{0D108BD9-81ED-4DB2-BD59-A6C34878D82A}">
                    <a16:rowId xmlns:a16="http://schemas.microsoft.com/office/drawing/2014/main" val="10000"/>
                  </a:ext>
                </a:extLst>
              </a:tr>
              <a:tr h="278092">
                <a:tc rowSpan="5">
                  <a:txBody>
                    <a:bodyPr/>
                    <a:lstStyle/>
                    <a:p>
                      <a:pPr indent="127000" algn="ctr">
                        <a:lnSpc>
                          <a:spcPts val="2300"/>
                        </a:lnSpc>
                        <a:spcAft>
                          <a:spcPts val="0"/>
                        </a:spcAft>
                      </a:pPr>
                      <a:r>
                        <a:rPr lang="en-US" sz="1800" kern="100" dirty="0">
                          <a:latin typeface="+mn-lt"/>
                          <a:ea typeface="+mn-ea"/>
                          <a:cs typeface="+mn-ea"/>
                          <a:sym typeface="+mn-lt"/>
                        </a:rPr>
                        <a:t>f</a:t>
                      </a:r>
                      <a:endParaRPr lang="zh-CN" sz="1800" kern="100" dirty="0">
                        <a:latin typeface="+mn-lt"/>
                        <a:ea typeface="+mn-ea"/>
                        <a:cs typeface="+mn-ea"/>
                        <a:sym typeface="+mn-lt"/>
                      </a:endParaRPr>
                    </a:p>
                  </a:txBody>
                  <a:tcPr marL="51540" marR="51540" marT="0" marB="0" anchor="ctr">
                    <a:solidFill>
                      <a:schemeClr val="accent2">
                        <a:lumMod val="20000"/>
                        <a:lumOff val="80000"/>
                      </a:schemeClr>
                    </a:solidFill>
                  </a:tcPr>
                </a:tc>
                <a:tc>
                  <a:txBody>
                    <a:bodyPr/>
                    <a:lstStyle/>
                    <a:p>
                      <a:pPr indent="127000" algn="ctr">
                        <a:lnSpc>
                          <a:spcPts val="2300"/>
                        </a:lnSpc>
                        <a:spcAft>
                          <a:spcPts val="0"/>
                        </a:spcAft>
                      </a:pPr>
                      <a:r>
                        <a:rPr lang="en-US" sz="1800" kern="100" dirty="0">
                          <a:latin typeface="+mn-lt"/>
                          <a:ea typeface="+mn-ea"/>
                          <a:cs typeface="+mn-ea"/>
                          <a:sym typeface="+mn-lt"/>
                        </a:rPr>
                        <a:t>x</a:t>
                      </a:r>
                      <a:endParaRPr lang="zh-CN" sz="1800" kern="100" dirty="0">
                        <a:latin typeface="+mn-lt"/>
                        <a:ea typeface="+mn-ea"/>
                        <a:cs typeface="+mn-ea"/>
                        <a:sym typeface="+mn-lt"/>
                      </a:endParaRPr>
                    </a:p>
                  </a:txBody>
                  <a:tcPr marL="51540" marR="51540" marT="0" marB="0">
                    <a:solidFill>
                      <a:schemeClr val="accent2">
                        <a:lumMod val="20000"/>
                        <a:lumOff val="80000"/>
                      </a:schemeClr>
                    </a:solidFill>
                  </a:tcPr>
                </a:tc>
                <a:tc>
                  <a:txBody>
                    <a:bodyPr/>
                    <a:lstStyle/>
                    <a:p>
                      <a:pPr indent="127000" algn="just">
                        <a:lnSpc>
                          <a:spcPts val="2300"/>
                        </a:lnSpc>
                        <a:spcAft>
                          <a:spcPts val="0"/>
                        </a:spcAft>
                      </a:pPr>
                      <a:r>
                        <a:rPr lang="zh-CN" sz="1800" kern="100">
                          <a:latin typeface="+mn-lt"/>
                          <a:ea typeface="+mn-ea"/>
                          <a:cs typeface="+mn-ea"/>
                          <a:sym typeface="+mn-lt"/>
                        </a:rPr>
                        <a:t>以十六进制格式显示</a:t>
                      </a:r>
                    </a:p>
                  </a:txBody>
                  <a:tcPr marL="51540" marR="51540" marT="0" marB="0">
                    <a:solidFill>
                      <a:schemeClr val="accent2">
                        <a:lumMod val="20000"/>
                        <a:lumOff val="80000"/>
                      </a:schemeClr>
                    </a:solidFill>
                  </a:tcPr>
                </a:tc>
                <a:extLst>
                  <a:ext uri="{0D108BD9-81ED-4DB2-BD59-A6C34878D82A}">
                    <a16:rowId xmlns:a16="http://schemas.microsoft.com/office/drawing/2014/main" val="10001"/>
                  </a:ext>
                </a:extLst>
              </a:tr>
              <a:tr h="278092">
                <a:tc vMerge="1">
                  <a:txBody>
                    <a:bodyPr/>
                    <a:lstStyle/>
                    <a:p>
                      <a:endParaRPr lang="zh-CN" altLang="en-US"/>
                    </a:p>
                  </a:txBody>
                  <a:tcPr/>
                </a:tc>
                <a:tc>
                  <a:txBody>
                    <a:bodyPr/>
                    <a:lstStyle/>
                    <a:p>
                      <a:pPr indent="127000" algn="ctr">
                        <a:lnSpc>
                          <a:spcPts val="2300"/>
                        </a:lnSpc>
                        <a:spcAft>
                          <a:spcPts val="0"/>
                        </a:spcAft>
                      </a:pPr>
                      <a:r>
                        <a:rPr lang="en-US" sz="1800" kern="100">
                          <a:latin typeface="+mn-lt"/>
                          <a:ea typeface="+mn-ea"/>
                          <a:cs typeface="+mn-ea"/>
                          <a:sym typeface="+mn-lt"/>
                        </a:rPr>
                        <a:t>d</a:t>
                      </a:r>
                      <a:endParaRPr lang="zh-CN" sz="1800" kern="100">
                        <a:latin typeface="+mn-lt"/>
                        <a:ea typeface="+mn-ea"/>
                        <a:cs typeface="+mn-ea"/>
                        <a:sym typeface="+mn-lt"/>
                      </a:endParaRPr>
                    </a:p>
                  </a:txBody>
                  <a:tcPr marL="51540" marR="51540" marT="0" marB="0">
                    <a:solidFill>
                      <a:schemeClr val="accent2">
                        <a:lumMod val="20000"/>
                        <a:lumOff val="80000"/>
                      </a:schemeClr>
                    </a:solidFill>
                  </a:tcPr>
                </a:tc>
                <a:tc>
                  <a:txBody>
                    <a:bodyPr/>
                    <a:lstStyle/>
                    <a:p>
                      <a:pPr indent="127000" algn="just">
                        <a:lnSpc>
                          <a:spcPts val="2300"/>
                        </a:lnSpc>
                        <a:spcAft>
                          <a:spcPts val="0"/>
                        </a:spcAft>
                      </a:pPr>
                      <a:r>
                        <a:rPr lang="zh-CN" sz="1800" kern="100" dirty="0">
                          <a:latin typeface="+mn-lt"/>
                          <a:ea typeface="+mn-ea"/>
                          <a:cs typeface="+mn-ea"/>
                          <a:sym typeface="+mn-lt"/>
                        </a:rPr>
                        <a:t>以十进制格式显示</a:t>
                      </a:r>
                    </a:p>
                  </a:txBody>
                  <a:tcPr marL="51540" marR="51540" marT="0" marB="0">
                    <a:solidFill>
                      <a:schemeClr val="accent2">
                        <a:lumMod val="20000"/>
                        <a:lumOff val="80000"/>
                      </a:schemeClr>
                    </a:solidFill>
                  </a:tcPr>
                </a:tc>
                <a:extLst>
                  <a:ext uri="{0D108BD9-81ED-4DB2-BD59-A6C34878D82A}">
                    <a16:rowId xmlns:a16="http://schemas.microsoft.com/office/drawing/2014/main" val="10002"/>
                  </a:ext>
                </a:extLst>
              </a:tr>
              <a:tr h="278092">
                <a:tc vMerge="1">
                  <a:txBody>
                    <a:bodyPr/>
                    <a:lstStyle/>
                    <a:p>
                      <a:endParaRPr lang="zh-CN" altLang="en-US"/>
                    </a:p>
                  </a:txBody>
                  <a:tcPr/>
                </a:tc>
                <a:tc>
                  <a:txBody>
                    <a:bodyPr/>
                    <a:lstStyle/>
                    <a:p>
                      <a:pPr indent="127000" algn="ctr">
                        <a:lnSpc>
                          <a:spcPts val="2300"/>
                        </a:lnSpc>
                        <a:spcAft>
                          <a:spcPts val="0"/>
                        </a:spcAft>
                      </a:pPr>
                      <a:r>
                        <a:rPr lang="en-US" sz="1800" kern="100" dirty="0">
                          <a:latin typeface="+mn-lt"/>
                          <a:ea typeface="+mn-ea"/>
                          <a:cs typeface="+mn-ea"/>
                          <a:sym typeface="+mn-lt"/>
                        </a:rPr>
                        <a:t>o</a:t>
                      </a:r>
                      <a:endParaRPr lang="zh-CN" sz="1800" kern="100" dirty="0">
                        <a:latin typeface="+mn-lt"/>
                        <a:ea typeface="+mn-ea"/>
                        <a:cs typeface="+mn-ea"/>
                        <a:sym typeface="+mn-lt"/>
                      </a:endParaRPr>
                    </a:p>
                  </a:txBody>
                  <a:tcPr marL="51540" marR="51540" marT="0" marB="0">
                    <a:solidFill>
                      <a:schemeClr val="accent2">
                        <a:lumMod val="20000"/>
                        <a:lumOff val="80000"/>
                      </a:schemeClr>
                    </a:solidFill>
                  </a:tcPr>
                </a:tc>
                <a:tc>
                  <a:txBody>
                    <a:bodyPr/>
                    <a:lstStyle/>
                    <a:p>
                      <a:pPr indent="127000" algn="just">
                        <a:lnSpc>
                          <a:spcPts val="2300"/>
                        </a:lnSpc>
                        <a:spcAft>
                          <a:spcPts val="0"/>
                        </a:spcAft>
                      </a:pPr>
                      <a:r>
                        <a:rPr lang="zh-CN" sz="1800" kern="100">
                          <a:latin typeface="+mn-lt"/>
                          <a:ea typeface="+mn-ea"/>
                          <a:cs typeface="+mn-ea"/>
                          <a:sym typeface="+mn-lt"/>
                        </a:rPr>
                        <a:t>以八进制格式显示</a:t>
                      </a:r>
                    </a:p>
                  </a:txBody>
                  <a:tcPr marL="51540" marR="51540" marT="0" marB="0">
                    <a:solidFill>
                      <a:schemeClr val="accent2">
                        <a:lumMod val="20000"/>
                        <a:lumOff val="80000"/>
                      </a:schemeClr>
                    </a:solidFill>
                  </a:tcPr>
                </a:tc>
                <a:extLst>
                  <a:ext uri="{0D108BD9-81ED-4DB2-BD59-A6C34878D82A}">
                    <a16:rowId xmlns:a16="http://schemas.microsoft.com/office/drawing/2014/main" val="10003"/>
                  </a:ext>
                </a:extLst>
              </a:tr>
              <a:tr h="278092">
                <a:tc vMerge="1">
                  <a:txBody>
                    <a:bodyPr/>
                    <a:lstStyle/>
                    <a:p>
                      <a:endParaRPr lang="zh-CN" altLang="en-US"/>
                    </a:p>
                  </a:txBody>
                  <a:tcPr/>
                </a:tc>
                <a:tc>
                  <a:txBody>
                    <a:bodyPr/>
                    <a:lstStyle/>
                    <a:p>
                      <a:pPr indent="127000" algn="ctr">
                        <a:lnSpc>
                          <a:spcPts val="2300"/>
                        </a:lnSpc>
                        <a:spcAft>
                          <a:spcPts val="0"/>
                        </a:spcAft>
                      </a:pPr>
                      <a:r>
                        <a:rPr lang="en-US" sz="1800" kern="100">
                          <a:latin typeface="+mn-lt"/>
                          <a:ea typeface="+mn-ea"/>
                          <a:cs typeface="+mn-ea"/>
                          <a:sym typeface="+mn-lt"/>
                        </a:rPr>
                        <a:t>c</a:t>
                      </a:r>
                      <a:endParaRPr lang="zh-CN" sz="1800" kern="100">
                        <a:latin typeface="+mn-lt"/>
                        <a:ea typeface="+mn-ea"/>
                        <a:cs typeface="+mn-ea"/>
                        <a:sym typeface="+mn-lt"/>
                      </a:endParaRPr>
                    </a:p>
                  </a:txBody>
                  <a:tcPr marL="51540" marR="51540" marT="0" marB="0">
                    <a:solidFill>
                      <a:schemeClr val="accent2">
                        <a:lumMod val="20000"/>
                        <a:lumOff val="80000"/>
                      </a:schemeClr>
                    </a:solidFill>
                  </a:tcPr>
                </a:tc>
                <a:tc>
                  <a:txBody>
                    <a:bodyPr/>
                    <a:lstStyle/>
                    <a:p>
                      <a:pPr indent="127000" algn="just">
                        <a:lnSpc>
                          <a:spcPts val="2300"/>
                        </a:lnSpc>
                        <a:spcAft>
                          <a:spcPts val="0"/>
                        </a:spcAft>
                      </a:pPr>
                      <a:r>
                        <a:rPr lang="zh-CN" sz="1800" kern="100" dirty="0">
                          <a:latin typeface="+mn-lt"/>
                          <a:ea typeface="+mn-ea"/>
                          <a:cs typeface="+mn-ea"/>
                          <a:sym typeface="+mn-lt"/>
                        </a:rPr>
                        <a:t>以字符格式显示</a:t>
                      </a:r>
                    </a:p>
                  </a:txBody>
                  <a:tcPr marL="51540" marR="51540" marT="0" marB="0">
                    <a:solidFill>
                      <a:schemeClr val="accent2">
                        <a:lumMod val="20000"/>
                        <a:lumOff val="80000"/>
                      </a:schemeClr>
                    </a:solidFill>
                  </a:tcPr>
                </a:tc>
                <a:extLst>
                  <a:ext uri="{0D108BD9-81ED-4DB2-BD59-A6C34878D82A}">
                    <a16:rowId xmlns:a16="http://schemas.microsoft.com/office/drawing/2014/main" val="10004"/>
                  </a:ext>
                </a:extLst>
              </a:tr>
              <a:tr h="278092">
                <a:tc vMerge="1">
                  <a:txBody>
                    <a:bodyPr/>
                    <a:lstStyle/>
                    <a:p>
                      <a:endParaRPr lang="zh-CN" altLang="en-US"/>
                    </a:p>
                  </a:txBody>
                  <a:tcPr/>
                </a:tc>
                <a:tc>
                  <a:txBody>
                    <a:bodyPr/>
                    <a:lstStyle/>
                    <a:p>
                      <a:pPr indent="127000" algn="ctr">
                        <a:lnSpc>
                          <a:spcPts val="2300"/>
                        </a:lnSpc>
                        <a:spcAft>
                          <a:spcPts val="0"/>
                        </a:spcAft>
                      </a:pPr>
                      <a:r>
                        <a:rPr lang="en-US" sz="1800" kern="100">
                          <a:latin typeface="+mn-lt"/>
                          <a:ea typeface="+mn-ea"/>
                          <a:cs typeface="+mn-ea"/>
                          <a:sym typeface="+mn-lt"/>
                        </a:rPr>
                        <a:t>i</a:t>
                      </a:r>
                      <a:endParaRPr lang="zh-CN" sz="1800" kern="100">
                        <a:latin typeface="+mn-lt"/>
                        <a:ea typeface="+mn-ea"/>
                        <a:cs typeface="+mn-ea"/>
                        <a:sym typeface="+mn-lt"/>
                      </a:endParaRPr>
                    </a:p>
                  </a:txBody>
                  <a:tcPr marL="51540" marR="51540" marT="0" marB="0">
                    <a:solidFill>
                      <a:schemeClr val="accent2">
                        <a:lumMod val="20000"/>
                        <a:lumOff val="80000"/>
                      </a:schemeClr>
                    </a:solidFill>
                  </a:tcPr>
                </a:tc>
                <a:tc>
                  <a:txBody>
                    <a:bodyPr/>
                    <a:lstStyle/>
                    <a:p>
                      <a:pPr indent="127000" algn="just">
                        <a:lnSpc>
                          <a:spcPts val="2300"/>
                        </a:lnSpc>
                        <a:spcAft>
                          <a:spcPts val="0"/>
                        </a:spcAft>
                      </a:pPr>
                      <a:r>
                        <a:rPr lang="zh-CN" sz="1800" kern="100">
                          <a:latin typeface="+mn-lt"/>
                          <a:ea typeface="+mn-ea"/>
                          <a:cs typeface="+mn-ea"/>
                          <a:sym typeface="+mn-lt"/>
                        </a:rPr>
                        <a:t>以地址指令的格式显示</a:t>
                      </a:r>
                    </a:p>
                  </a:txBody>
                  <a:tcPr marL="51540" marR="51540" marT="0" marB="0">
                    <a:solidFill>
                      <a:schemeClr val="accent2">
                        <a:lumMod val="20000"/>
                        <a:lumOff val="80000"/>
                      </a:schemeClr>
                    </a:solidFill>
                  </a:tcPr>
                </a:tc>
                <a:extLst>
                  <a:ext uri="{0D108BD9-81ED-4DB2-BD59-A6C34878D82A}">
                    <a16:rowId xmlns:a16="http://schemas.microsoft.com/office/drawing/2014/main" val="10005"/>
                  </a:ext>
                </a:extLst>
              </a:tr>
              <a:tr h="278092">
                <a:tc rowSpan="4">
                  <a:txBody>
                    <a:bodyPr/>
                    <a:lstStyle/>
                    <a:p>
                      <a:pPr indent="127000" algn="ctr">
                        <a:lnSpc>
                          <a:spcPts val="2300"/>
                        </a:lnSpc>
                        <a:spcAft>
                          <a:spcPts val="0"/>
                        </a:spcAft>
                      </a:pPr>
                      <a:r>
                        <a:rPr lang="en-US" sz="1800" kern="100">
                          <a:latin typeface="+mn-lt"/>
                          <a:ea typeface="+mn-ea"/>
                          <a:cs typeface="+mn-ea"/>
                          <a:sym typeface="+mn-lt"/>
                        </a:rPr>
                        <a:t>u</a:t>
                      </a:r>
                      <a:endParaRPr lang="zh-CN" sz="1800" kern="100">
                        <a:latin typeface="+mn-lt"/>
                        <a:ea typeface="+mn-ea"/>
                        <a:cs typeface="+mn-ea"/>
                        <a:sym typeface="+mn-lt"/>
                      </a:endParaRPr>
                    </a:p>
                  </a:txBody>
                  <a:tcPr marL="51540" marR="51540" marT="0" marB="0" anchor="ctr">
                    <a:solidFill>
                      <a:schemeClr val="accent2">
                        <a:lumMod val="20000"/>
                        <a:lumOff val="80000"/>
                      </a:schemeClr>
                    </a:solidFill>
                  </a:tcPr>
                </a:tc>
                <a:tc>
                  <a:txBody>
                    <a:bodyPr/>
                    <a:lstStyle/>
                    <a:p>
                      <a:pPr indent="127000" algn="ctr">
                        <a:lnSpc>
                          <a:spcPts val="2300"/>
                        </a:lnSpc>
                        <a:spcAft>
                          <a:spcPts val="0"/>
                        </a:spcAft>
                      </a:pPr>
                      <a:r>
                        <a:rPr lang="en-US" sz="1800" kern="100">
                          <a:latin typeface="+mn-lt"/>
                          <a:ea typeface="+mn-ea"/>
                          <a:cs typeface="+mn-ea"/>
                          <a:sym typeface="+mn-lt"/>
                        </a:rPr>
                        <a:t>b</a:t>
                      </a:r>
                      <a:endParaRPr lang="zh-CN" sz="1800" kern="100">
                        <a:latin typeface="+mn-lt"/>
                        <a:ea typeface="+mn-ea"/>
                        <a:cs typeface="+mn-ea"/>
                        <a:sym typeface="+mn-lt"/>
                      </a:endParaRPr>
                    </a:p>
                  </a:txBody>
                  <a:tcPr marL="51540" marR="51540" marT="0" marB="0">
                    <a:solidFill>
                      <a:schemeClr val="accent2">
                        <a:lumMod val="20000"/>
                        <a:lumOff val="80000"/>
                      </a:schemeClr>
                    </a:solidFill>
                  </a:tcPr>
                </a:tc>
                <a:tc>
                  <a:txBody>
                    <a:bodyPr/>
                    <a:lstStyle/>
                    <a:p>
                      <a:pPr indent="127000" algn="just">
                        <a:lnSpc>
                          <a:spcPts val="2300"/>
                        </a:lnSpc>
                        <a:spcAft>
                          <a:spcPts val="0"/>
                        </a:spcAft>
                      </a:pPr>
                      <a:r>
                        <a:rPr lang="zh-CN" sz="1800" kern="100">
                          <a:latin typeface="+mn-lt"/>
                          <a:ea typeface="+mn-ea"/>
                          <a:cs typeface="+mn-ea"/>
                          <a:sym typeface="+mn-lt"/>
                        </a:rPr>
                        <a:t>单字节</a:t>
                      </a:r>
                    </a:p>
                  </a:txBody>
                  <a:tcPr marL="51540" marR="51540" marT="0" marB="0">
                    <a:solidFill>
                      <a:schemeClr val="accent2">
                        <a:lumMod val="20000"/>
                        <a:lumOff val="80000"/>
                      </a:schemeClr>
                    </a:solidFill>
                  </a:tcPr>
                </a:tc>
                <a:extLst>
                  <a:ext uri="{0D108BD9-81ED-4DB2-BD59-A6C34878D82A}">
                    <a16:rowId xmlns:a16="http://schemas.microsoft.com/office/drawing/2014/main" val="10006"/>
                  </a:ext>
                </a:extLst>
              </a:tr>
              <a:tr h="278092">
                <a:tc vMerge="1">
                  <a:txBody>
                    <a:bodyPr/>
                    <a:lstStyle/>
                    <a:p>
                      <a:endParaRPr lang="zh-CN" altLang="en-US"/>
                    </a:p>
                  </a:txBody>
                  <a:tcPr/>
                </a:tc>
                <a:tc>
                  <a:txBody>
                    <a:bodyPr/>
                    <a:lstStyle/>
                    <a:p>
                      <a:pPr indent="127000" algn="ctr">
                        <a:lnSpc>
                          <a:spcPts val="2300"/>
                        </a:lnSpc>
                        <a:spcAft>
                          <a:spcPts val="0"/>
                        </a:spcAft>
                      </a:pPr>
                      <a:r>
                        <a:rPr lang="en-US" sz="1800" kern="100">
                          <a:latin typeface="+mn-lt"/>
                          <a:ea typeface="+mn-ea"/>
                          <a:cs typeface="+mn-ea"/>
                          <a:sym typeface="+mn-lt"/>
                        </a:rPr>
                        <a:t>h</a:t>
                      </a:r>
                      <a:endParaRPr lang="zh-CN" sz="1800" kern="100">
                        <a:latin typeface="+mn-lt"/>
                        <a:ea typeface="+mn-ea"/>
                        <a:cs typeface="+mn-ea"/>
                        <a:sym typeface="+mn-lt"/>
                      </a:endParaRPr>
                    </a:p>
                  </a:txBody>
                  <a:tcPr marL="51540" marR="51540" marT="0" marB="0">
                    <a:solidFill>
                      <a:schemeClr val="accent2">
                        <a:lumMod val="20000"/>
                        <a:lumOff val="80000"/>
                      </a:schemeClr>
                    </a:solidFill>
                  </a:tcPr>
                </a:tc>
                <a:tc>
                  <a:txBody>
                    <a:bodyPr/>
                    <a:lstStyle/>
                    <a:p>
                      <a:pPr indent="127000" algn="just">
                        <a:lnSpc>
                          <a:spcPts val="2300"/>
                        </a:lnSpc>
                        <a:spcAft>
                          <a:spcPts val="0"/>
                        </a:spcAft>
                      </a:pPr>
                      <a:r>
                        <a:rPr lang="zh-CN" sz="1800" kern="100">
                          <a:latin typeface="+mn-lt"/>
                          <a:ea typeface="+mn-ea"/>
                          <a:cs typeface="+mn-ea"/>
                          <a:sym typeface="+mn-lt"/>
                        </a:rPr>
                        <a:t>双字节</a:t>
                      </a:r>
                    </a:p>
                  </a:txBody>
                  <a:tcPr marL="51540" marR="51540" marT="0" marB="0">
                    <a:solidFill>
                      <a:schemeClr val="accent2">
                        <a:lumMod val="20000"/>
                        <a:lumOff val="80000"/>
                      </a:schemeClr>
                    </a:solidFill>
                  </a:tcPr>
                </a:tc>
                <a:extLst>
                  <a:ext uri="{0D108BD9-81ED-4DB2-BD59-A6C34878D82A}">
                    <a16:rowId xmlns:a16="http://schemas.microsoft.com/office/drawing/2014/main" val="10007"/>
                  </a:ext>
                </a:extLst>
              </a:tr>
              <a:tr h="278092">
                <a:tc vMerge="1">
                  <a:txBody>
                    <a:bodyPr/>
                    <a:lstStyle/>
                    <a:p>
                      <a:endParaRPr lang="zh-CN" altLang="en-US"/>
                    </a:p>
                  </a:txBody>
                  <a:tcPr/>
                </a:tc>
                <a:tc>
                  <a:txBody>
                    <a:bodyPr/>
                    <a:lstStyle/>
                    <a:p>
                      <a:pPr indent="127000" algn="ctr">
                        <a:lnSpc>
                          <a:spcPts val="2300"/>
                        </a:lnSpc>
                        <a:spcAft>
                          <a:spcPts val="0"/>
                        </a:spcAft>
                      </a:pPr>
                      <a:r>
                        <a:rPr lang="en-US" sz="1800" kern="100">
                          <a:latin typeface="+mn-lt"/>
                          <a:ea typeface="+mn-ea"/>
                          <a:cs typeface="+mn-ea"/>
                          <a:sym typeface="+mn-lt"/>
                        </a:rPr>
                        <a:t>w</a:t>
                      </a:r>
                      <a:endParaRPr lang="zh-CN" sz="1800" kern="100">
                        <a:latin typeface="+mn-lt"/>
                        <a:ea typeface="+mn-ea"/>
                        <a:cs typeface="+mn-ea"/>
                        <a:sym typeface="+mn-lt"/>
                      </a:endParaRPr>
                    </a:p>
                  </a:txBody>
                  <a:tcPr marL="51540" marR="51540" marT="0" marB="0">
                    <a:solidFill>
                      <a:schemeClr val="accent2">
                        <a:lumMod val="20000"/>
                        <a:lumOff val="80000"/>
                      </a:schemeClr>
                    </a:solidFill>
                  </a:tcPr>
                </a:tc>
                <a:tc>
                  <a:txBody>
                    <a:bodyPr/>
                    <a:lstStyle/>
                    <a:p>
                      <a:pPr indent="127000" algn="just">
                        <a:lnSpc>
                          <a:spcPts val="2300"/>
                        </a:lnSpc>
                        <a:spcAft>
                          <a:spcPts val="0"/>
                        </a:spcAft>
                      </a:pPr>
                      <a:r>
                        <a:rPr lang="zh-CN" sz="1800" kern="100" dirty="0">
                          <a:latin typeface="+mn-lt"/>
                          <a:ea typeface="+mn-ea"/>
                          <a:cs typeface="+mn-ea"/>
                          <a:sym typeface="+mn-lt"/>
                        </a:rPr>
                        <a:t>四字节（默认值）</a:t>
                      </a:r>
                    </a:p>
                  </a:txBody>
                  <a:tcPr marL="51540" marR="51540" marT="0" marB="0">
                    <a:solidFill>
                      <a:schemeClr val="accent2">
                        <a:lumMod val="20000"/>
                        <a:lumOff val="80000"/>
                      </a:schemeClr>
                    </a:solidFill>
                  </a:tcPr>
                </a:tc>
                <a:extLst>
                  <a:ext uri="{0D108BD9-81ED-4DB2-BD59-A6C34878D82A}">
                    <a16:rowId xmlns:a16="http://schemas.microsoft.com/office/drawing/2014/main" val="10008"/>
                  </a:ext>
                </a:extLst>
              </a:tr>
              <a:tr h="278092">
                <a:tc vMerge="1">
                  <a:txBody>
                    <a:bodyPr/>
                    <a:lstStyle/>
                    <a:p>
                      <a:endParaRPr lang="zh-CN" altLang="en-US"/>
                    </a:p>
                  </a:txBody>
                  <a:tcPr/>
                </a:tc>
                <a:tc>
                  <a:txBody>
                    <a:bodyPr/>
                    <a:lstStyle/>
                    <a:p>
                      <a:pPr indent="127000" algn="ctr">
                        <a:lnSpc>
                          <a:spcPts val="2300"/>
                        </a:lnSpc>
                        <a:spcAft>
                          <a:spcPts val="0"/>
                        </a:spcAft>
                      </a:pPr>
                      <a:r>
                        <a:rPr lang="en-US" sz="1800" kern="100">
                          <a:latin typeface="+mn-lt"/>
                          <a:ea typeface="+mn-ea"/>
                          <a:cs typeface="+mn-ea"/>
                          <a:sym typeface="+mn-lt"/>
                        </a:rPr>
                        <a:t>g</a:t>
                      </a:r>
                      <a:endParaRPr lang="zh-CN" sz="1800" kern="100">
                        <a:latin typeface="+mn-lt"/>
                        <a:ea typeface="+mn-ea"/>
                        <a:cs typeface="+mn-ea"/>
                        <a:sym typeface="+mn-lt"/>
                      </a:endParaRPr>
                    </a:p>
                  </a:txBody>
                  <a:tcPr marL="51540" marR="51540" marT="0" marB="0">
                    <a:solidFill>
                      <a:schemeClr val="accent2">
                        <a:lumMod val="20000"/>
                        <a:lumOff val="80000"/>
                      </a:schemeClr>
                    </a:solidFill>
                  </a:tcPr>
                </a:tc>
                <a:tc>
                  <a:txBody>
                    <a:bodyPr/>
                    <a:lstStyle/>
                    <a:p>
                      <a:pPr indent="127000" algn="just">
                        <a:lnSpc>
                          <a:spcPts val="2300"/>
                        </a:lnSpc>
                        <a:spcAft>
                          <a:spcPts val="0"/>
                        </a:spcAft>
                      </a:pPr>
                      <a:r>
                        <a:rPr lang="zh-CN" sz="1800" kern="100" dirty="0">
                          <a:latin typeface="+mn-lt"/>
                          <a:ea typeface="+mn-ea"/>
                          <a:cs typeface="+mn-ea"/>
                          <a:sym typeface="+mn-lt"/>
                        </a:rPr>
                        <a:t>八字节</a:t>
                      </a:r>
                    </a:p>
                  </a:txBody>
                  <a:tcPr marL="51540" marR="51540" marT="0" marB="0">
                    <a:solidFill>
                      <a:schemeClr val="accent2">
                        <a:lumMod val="20000"/>
                        <a:lumOff val="80000"/>
                      </a:schemeClr>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049448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调试跟踪</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graphicFrame>
        <p:nvGraphicFramePr>
          <p:cNvPr id="7" name="表格 6"/>
          <p:cNvGraphicFramePr>
            <a:graphicFrameLocks noGrp="1"/>
          </p:cNvGraphicFramePr>
          <p:nvPr>
            <p:extLst>
              <p:ext uri="{D42A27DB-BD31-4B8C-83A1-F6EECF244321}">
                <p14:modId xmlns:p14="http://schemas.microsoft.com/office/powerpoint/2010/main" val="3793709954"/>
              </p:ext>
            </p:extLst>
          </p:nvPr>
        </p:nvGraphicFramePr>
        <p:xfrm>
          <a:off x="707740" y="2708920"/>
          <a:ext cx="8490520" cy="2921000"/>
        </p:xfrm>
        <a:graphic>
          <a:graphicData uri="http://schemas.openxmlformats.org/drawingml/2006/table">
            <a:tbl>
              <a:tblPr>
                <a:tableStyleId>{5DA37D80-6434-44D0-A028-1B22A696006F}</a:tableStyleId>
              </a:tblPr>
              <a:tblGrid>
                <a:gridCol w="2081808">
                  <a:extLst>
                    <a:ext uri="{9D8B030D-6E8A-4147-A177-3AD203B41FA5}">
                      <a16:colId xmlns:a16="http://schemas.microsoft.com/office/drawing/2014/main" val="20000"/>
                    </a:ext>
                  </a:extLst>
                </a:gridCol>
                <a:gridCol w="6408712">
                  <a:extLst>
                    <a:ext uri="{9D8B030D-6E8A-4147-A177-3AD203B41FA5}">
                      <a16:colId xmlns:a16="http://schemas.microsoft.com/office/drawing/2014/main" val="20001"/>
                    </a:ext>
                  </a:extLst>
                </a:gridCol>
              </a:tblGrid>
              <a:tr h="0">
                <a:tc>
                  <a:txBody>
                    <a:bodyPr/>
                    <a:lstStyle/>
                    <a:p>
                      <a:pPr indent="127000" algn="just">
                        <a:lnSpc>
                          <a:spcPts val="2300"/>
                        </a:lnSpc>
                        <a:spcAft>
                          <a:spcPts val="0"/>
                        </a:spcAft>
                      </a:pPr>
                      <a:r>
                        <a:rPr lang="zh-CN" sz="2000" kern="100" dirty="0">
                          <a:latin typeface="+mn-lt"/>
                          <a:ea typeface="+mn-ea"/>
                          <a:cs typeface="+mn-ea"/>
                          <a:sym typeface="+mn-lt"/>
                        </a:rPr>
                        <a:t>命令</a:t>
                      </a: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功能</a:t>
                      </a:r>
                    </a:p>
                  </a:txBody>
                  <a:tcPr marL="68580" marR="68580" marT="0" marB="0">
                    <a:solidFill>
                      <a:schemeClr val="accent2">
                        <a:lumMod val="20000"/>
                        <a:lumOff val="80000"/>
                      </a:schemeClr>
                    </a:solidFill>
                  </a:tcPr>
                </a:tc>
                <a:extLst>
                  <a:ext uri="{0D108BD9-81ED-4DB2-BD59-A6C34878D82A}">
                    <a16:rowId xmlns:a16="http://schemas.microsoft.com/office/drawing/2014/main" val="10000"/>
                  </a:ext>
                </a:extLst>
              </a:tr>
              <a:tr h="0">
                <a:tc>
                  <a:txBody>
                    <a:bodyPr/>
                    <a:lstStyle/>
                    <a:p>
                      <a:pPr indent="127000" algn="just">
                        <a:lnSpc>
                          <a:spcPts val="2300"/>
                        </a:lnSpc>
                        <a:spcAft>
                          <a:spcPts val="0"/>
                        </a:spcAft>
                      </a:pPr>
                      <a:r>
                        <a:rPr lang="en-US" sz="2000" kern="100">
                          <a:latin typeface="+mn-lt"/>
                          <a:ea typeface="+mn-ea"/>
                          <a:cs typeface="+mn-ea"/>
                          <a:sym typeface="+mn-lt"/>
                        </a:rPr>
                        <a:t>r</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启动并运行程序</a:t>
                      </a:r>
                    </a:p>
                  </a:txBody>
                  <a:tcPr marL="68580" marR="68580" marT="0" marB="0">
                    <a:solidFill>
                      <a:schemeClr val="accent2">
                        <a:lumMod val="20000"/>
                        <a:lumOff val="80000"/>
                      </a:schemeClr>
                    </a:solidFill>
                  </a:tcPr>
                </a:tc>
                <a:extLst>
                  <a:ext uri="{0D108BD9-81ED-4DB2-BD59-A6C34878D82A}">
                    <a16:rowId xmlns:a16="http://schemas.microsoft.com/office/drawing/2014/main" val="10001"/>
                  </a:ext>
                </a:extLst>
              </a:tr>
              <a:tr h="0">
                <a:tc>
                  <a:txBody>
                    <a:bodyPr/>
                    <a:lstStyle/>
                    <a:p>
                      <a:pPr indent="127000" algn="just">
                        <a:lnSpc>
                          <a:spcPts val="2300"/>
                        </a:lnSpc>
                        <a:spcAft>
                          <a:spcPts val="0"/>
                        </a:spcAft>
                      </a:pPr>
                      <a:r>
                        <a:rPr lang="en-US" sz="2000" kern="100">
                          <a:latin typeface="+mn-lt"/>
                          <a:ea typeface="+mn-ea"/>
                          <a:cs typeface="+mn-ea"/>
                          <a:sym typeface="+mn-lt"/>
                        </a:rPr>
                        <a:t>c</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运行程序到下个断点</a:t>
                      </a:r>
                    </a:p>
                  </a:txBody>
                  <a:tcPr marL="68580" marR="68580" marT="0" marB="0">
                    <a:solidFill>
                      <a:schemeClr val="accent2">
                        <a:lumMod val="20000"/>
                        <a:lumOff val="80000"/>
                      </a:schemeClr>
                    </a:solidFill>
                  </a:tcPr>
                </a:tc>
                <a:extLst>
                  <a:ext uri="{0D108BD9-81ED-4DB2-BD59-A6C34878D82A}">
                    <a16:rowId xmlns:a16="http://schemas.microsoft.com/office/drawing/2014/main" val="10002"/>
                  </a:ext>
                </a:extLst>
              </a:tr>
              <a:tr h="0">
                <a:tc>
                  <a:txBody>
                    <a:bodyPr/>
                    <a:lstStyle/>
                    <a:p>
                      <a:pPr indent="127000" algn="just">
                        <a:lnSpc>
                          <a:spcPts val="2300"/>
                        </a:lnSpc>
                        <a:spcAft>
                          <a:spcPts val="0"/>
                        </a:spcAft>
                      </a:pPr>
                      <a:r>
                        <a:rPr lang="en-US" sz="2000" kern="100">
                          <a:latin typeface="+mn-lt"/>
                          <a:ea typeface="+mn-ea"/>
                          <a:cs typeface="+mn-ea"/>
                          <a:sym typeface="+mn-lt"/>
                        </a:rPr>
                        <a:t>ni&lt;N&gt;</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单步执行，遇到</a:t>
                      </a:r>
                      <a:r>
                        <a:rPr lang="en-US" sz="2000" kern="100">
                          <a:latin typeface="+mn-lt"/>
                          <a:ea typeface="+mn-ea"/>
                          <a:cs typeface="+mn-ea"/>
                          <a:sym typeface="+mn-lt"/>
                        </a:rPr>
                        <a:t>call</a:t>
                      </a:r>
                      <a:r>
                        <a:rPr lang="zh-CN" sz="2000" kern="100">
                          <a:latin typeface="+mn-lt"/>
                          <a:ea typeface="+mn-ea"/>
                          <a:cs typeface="+mn-ea"/>
                          <a:sym typeface="+mn-lt"/>
                        </a:rPr>
                        <a:t>指令步过，加上参数</a:t>
                      </a:r>
                      <a:r>
                        <a:rPr lang="en-US" sz="2000" kern="100">
                          <a:latin typeface="+mn-lt"/>
                          <a:ea typeface="+mn-ea"/>
                          <a:cs typeface="+mn-ea"/>
                          <a:sym typeface="+mn-lt"/>
                        </a:rPr>
                        <a:t>N</a:t>
                      </a:r>
                      <a:r>
                        <a:rPr lang="zh-CN" sz="2000" kern="100">
                          <a:latin typeface="+mn-lt"/>
                          <a:ea typeface="+mn-ea"/>
                          <a:cs typeface="+mn-ea"/>
                          <a:sym typeface="+mn-lt"/>
                        </a:rPr>
                        <a:t>可往后执行</a:t>
                      </a:r>
                      <a:r>
                        <a:rPr lang="en-US" sz="2000" kern="100">
                          <a:latin typeface="+mn-lt"/>
                          <a:ea typeface="+mn-ea"/>
                          <a:cs typeface="+mn-ea"/>
                          <a:sym typeface="+mn-lt"/>
                        </a:rPr>
                        <a:t>N</a:t>
                      </a:r>
                      <a:r>
                        <a:rPr lang="zh-CN" sz="2000" kern="100">
                          <a:latin typeface="+mn-lt"/>
                          <a:ea typeface="+mn-ea"/>
                          <a:cs typeface="+mn-ea"/>
                          <a:sym typeface="+mn-lt"/>
                        </a:rPr>
                        <a:t>行指令</a:t>
                      </a:r>
                    </a:p>
                  </a:txBody>
                  <a:tcPr marL="68580" marR="68580" marT="0" marB="0">
                    <a:solidFill>
                      <a:schemeClr val="accent2">
                        <a:lumMod val="20000"/>
                        <a:lumOff val="80000"/>
                      </a:schemeClr>
                    </a:solidFill>
                  </a:tcPr>
                </a:tc>
                <a:extLst>
                  <a:ext uri="{0D108BD9-81ED-4DB2-BD59-A6C34878D82A}">
                    <a16:rowId xmlns:a16="http://schemas.microsoft.com/office/drawing/2014/main" val="10003"/>
                  </a:ext>
                </a:extLst>
              </a:tr>
              <a:tr h="0">
                <a:tc>
                  <a:txBody>
                    <a:bodyPr/>
                    <a:lstStyle/>
                    <a:p>
                      <a:pPr indent="127000" algn="just">
                        <a:lnSpc>
                          <a:spcPts val="2300"/>
                        </a:lnSpc>
                        <a:spcAft>
                          <a:spcPts val="0"/>
                        </a:spcAft>
                      </a:pPr>
                      <a:r>
                        <a:rPr lang="en-US" sz="2000" kern="100">
                          <a:latin typeface="+mn-lt"/>
                          <a:ea typeface="+mn-ea"/>
                          <a:cs typeface="+mn-ea"/>
                          <a:sym typeface="+mn-lt"/>
                        </a:rPr>
                        <a:t>si&lt;N&gt;</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单步执行，遇到</a:t>
                      </a:r>
                      <a:r>
                        <a:rPr lang="en-US" sz="2000" kern="100">
                          <a:latin typeface="+mn-lt"/>
                          <a:ea typeface="+mn-ea"/>
                          <a:cs typeface="+mn-ea"/>
                          <a:sym typeface="+mn-lt"/>
                        </a:rPr>
                        <a:t>call</a:t>
                      </a:r>
                      <a:r>
                        <a:rPr lang="zh-CN" sz="2000" kern="100">
                          <a:latin typeface="+mn-lt"/>
                          <a:ea typeface="+mn-ea"/>
                          <a:cs typeface="+mn-ea"/>
                          <a:sym typeface="+mn-lt"/>
                        </a:rPr>
                        <a:t>指令跟进，加上参数</a:t>
                      </a:r>
                      <a:r>
                        <a:rPr lang="en-US" sz="2000" kern="100">
                          <a:latin typeface="+mn-lt"/>
                          <a:ea typeface="+mn-ea"/>
                          <a:cs typeface="+mn-ea"/>
                          <a:sym typeface="+mn-lt"/>
                        </a:rPr>
                        <a:t>N</a:t>
                      </a:r>
                      <a:r>
                        <a:rPr lang="zh-CN" sz="2000" kern="100">
                          <a:latin typeface="+mn-lt"/>
                          <a:ea typeface="+mn-ea"/>
                          <a:cs typeface="+mn-ea"/>
                          <a:sym typeface="+mn-lt"/>
                        </a:rPr>
                        <a:t>看往后执行</a:t>
                      </a:r>
                      <a:r>
                        <a:rPr lang="en-US" sz="2000" kern="100">
                          <a:latin typeface="+mn-lt"/>
                          <a:ea typeface="+mn-ea"/>
                          <a:cs typeface="+mn-ea"/>
                          <a:sym typeface="+mn-lt"/>
                        </a:rPr>
                        <a:t>N</a:t>
                      </a:r>
                      <a:r>
                        <a:rPr lang="zh-CN" sz="2000" kern="100">
                          <a:latin typeface="+mn-lt"/>
                          <a:ea typeface="+mn-ea"/>
                          <a:cs typeface="+mn-ea"/>
                          <a:sym typeface="+mn-lt"/>
                        </a:rPr>
                        <a:t>行指令</a:t>
                      </a:r>
                    </a:p>
                  </a:txBody>
                  <a:tcPr marL="68580" marR="68580" marT="0" marB="0">
                    <a:solidFill>
                      <a:schemeClr val="accent2">
                        <a:lumMod val="20000"/>
                        <a:lumOff val="80000"/>
                      </a:schemeClr>
                    </a:solidFill>
                  </a:tcPr>
                </a:tc>
                <a:extLst>
                  <a:ext uri="{0D108BD9-81ED-4DB2-BD59-A6C34878D82A}">
                    <a16:rowId xmlns:a16="http://schemas.microsoft.com/office/drawing/2014/main" val="10004"/>
                  </a:ext>
                </a:extLst>
              </a:tr>
              <a:tr h="0">
                <a:tc>
                  <a:txBody>
                    <a:bodyPr/>
                    <a:lstStyle/>
                    <a:p>
                      <a:pPr indent="127000" algn="just">
                        <a:lnSpc>
                          <a:spcPts val="2300"/>
                        </a:lnSpc>
                        <a:spcAft>
                          <a:spcPts val="0"/>
                        </a:spcAft>
                      </a:pPr>
                      <a:r>
                        <a:rPr lang="en-US" sz="2000" kern="100">
                          <a:latin typeface="+mn-lt"/>
                          <a:ea typeface="+mn-ea"/>
                          <a:cs typeface="+mn-ea"/>
                          <a:sym typeface="+mn-lt"/>
                        </a:rPr>
                        <a:t>finish</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执行完当前函数后停止</a:t>
                      </a:r>
                    </a:p>
                  </a:txBody>
                  <a:tcPr marL="68580" marR="68580" marT="0" marB="0">
                    <a:solidFill>
                      <a:schemeClr val="accent2">
                        <a:lumMod val="20000"/>
                        <a:lumOff val="80000"/>
                      </a:schemeClr>
                    </a:solidFill>
                  </a:tcPr>
                </a:tc>
                <a:extLst>
                  <a:ext uri="{0D108BD9-81ED-4DB2-BD59-A6C34878D82A}">
                    <a16:rowId xmlns:a16="http://schemas.microsoft.com/office/drawing/2014/main" val="10005"/>
                  </a:ext>
                </a:extLst>
              </a:tr>
              <a:tr h="0">
                <a:tc>
                  <a:txBody>
                    <a:bodyPr/>
                    <a:lstStyle/>
                    <a:p>
                      <a:pPr indent="127000" algn="just">
                        <a:lnSpc>
                          <a:spcPts val="2300"/>
                        </a:lnSpc>
                        <a:spcAft>
                          <a:spcPts val="0"/>
                        </a:spcAft>
                      </a:pPr>
                      <a:r>
                        <a:rPr lang="en-US" sz="2000" kern="100">
                          <a:latin typeface="+mn-lt"/>
                          <a:ea typeface="+mn-ea"/>
                          <a:cs typeface="+mn-ea"/>
                          <a:sym typeface="+mn-lt"/>
                        </a:rPr>
                        <a:t>until&lt;address&gt;</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dirty="0">
                          <a:latin typeface="+mn-lt"/>
                          <a:ea typeface="+mn-ea"/>
                          <a:cs typeface="+mn-ea"/>
                          <a:sym typeface="+mn-lt"/>
                        </a:rPr>
                        <a:t>执行完当前循环后停止，若加上地址参数后调试器将执行到指定地址停止</a:t>
                      </a:r>
                    </a:p>
                  </a:txBody>
                  <a:tcPr marL="68580" marR="68580" marT="0" marB="0">
                    <a:solidFill>
                      <a:schemeClr val="accent2">
                        <a:lumMod val="20000"/>
                        <a:lumOff val="8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02120647"/>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其他常用命令</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graphicFrame>
        <p:nvGraphicFramePr>
          <p:cNvPr id="7" name="表格 6"/>
          <p:cNvGraphicFramePr>
            <a:graphicFrameLocks noGrp="1"/>
          </p:cNvGraphicFramePr>
          <p:nvPr>
            <p:extLst>
              <p:ext uri="{D42A27DB-BD31-4B8C-83A1-F6EECF244321}">
                <p14:modId xmlns:p14="http://schemas.microsoft.com/office/powerpoint/2010/main" val="3825450917"/>
              </p:ext>
            </p:extLst>
          </p:nvPr>
        </p:nvGraphicFramePr>
        <p:xfrm>
          <a:off x="495300" y="2708920"/>
          <a:ext cx="8848848" cy="1752600"/>
        </p:xfrm>
        <a:graphic>
          <a:graphicData uri="http://schemas.openxmlformats.org/drawingml/2006/table">
            <a:tbl>
              <a:tblPr>
                <a:tableStyleId>{5DA37D80-6434-44D0-A028-1B22A696006F}</a:tableStyleId>
              </a:tblPr>
              <a:tblGrid>
                <a:gridCol w="4424424">
                  <a:extLst>
                    <a:ext uri="{9D8B030D-6E8A-4147-A177-3AD203B41FA5}">
                      <a16:colId xmlns:a16="http://schemas.microsoft.com/office/drawing/2014/main" val="20000"/>
                    </a:ext>
                  </a:extLst>
                </a:gridCol>
                <a:gridCol w="4424424">
                  <a:extLst>
                    <a:ext uri="{9D8B030D-6E8A-4147-A177-3AD203B41FA5}">
                      <a16:colId xmlns:a16="http://schemas.microsoft.com/office/drawing/2014/main" val="20001"/>
                    </a:ext>
                  </a:extLst>
                </a:gridCol>
              </a:tblGrid>
              <a:tr h="0">
                <a:tc>
                  <a:txBody>
                    <a:bodyPr/>
                    <a:lstStyle/>
                    <a:p>
                      <a:pPr indent="127000" algn="just">
                        <a:lnSpc>
                          <a:spcPts val="2300"/>
                        </a:lnSpc>
                        <a:spcAft>
                          <a:spcPts val="0"/>
                        </a:spcAft>
                      </a:pPr>
                      <a:r>
                        <a:rPr lang="zh-CN" sz="2000" kern="100">
                          <a:latin typeface="+mn-lt"/>
                          <a:ea typeface="+mn-ea"/>
                          <a:cs typeface="+mn-ea"/>
                          <a:sym typeface="+mn-lt"/>
                        </a:rPr>
                        <a:t>命令</a:t>
                      </a: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功能</a:t>
                      </a:r>
                    </a:p>
                  </a:txBody>
                  <a:tcPr marL="68580" marR="68580" marT="0" marB="0">
                    <a:solidFill>
                      <a:schemeClr val="accent2">
                        <a:lumMod val="20000"/>
                        <a:lumOff val="80000"/>
                      </a:schemeClr>
                    </a:solidFill>
                  </a:tcPr>
                </a:tc>
                <a:extLst>
                  <a:ext uri="{0D108BD9-81ED-4DB2-BD59-A6C34878D82A}">
                    <a16:rowId xmlns:a16="http://schemas.microsoft.com/office/drawing/2014/main" val="10000"/>
                  </a:ext>
                </a:extLst>
              </a:tr>
              <a:tr h="0">
                <a:tc>
                  <a:txBody>
                    <a:bodyPr/>
                    <a:lstStyle/>
                    <a:p>
                      <a:pPr indent="127000" algn="just">
                        <a:lnSpc>
                          <a:spcPts val="2300"/>
                        </a:lnSpc>
                        <a:spcAft>
                          <a:spcPts val="0"/>
                        </a:spcAft>
                      </a:pPr>
                      <a:r>
                        <a:rPr lang="en-US" sz="2000" kern="100">
                          <a:latin typeface="+mn-lt"/>
                          <a:ea typeface="+mn-ea"/>
                          <a:cs typeface="+mn-ea"/>
                          <a:sym typeface="+mn-lt"/>
                        </a:rPr>
                        <a:t>detach</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断开与当前正在调试进程之间的链接</a:t>
                      </a:r>
                    </a:p>
                  </a:txBody>
                  <a:tcPr marL="68580" marR="68580" marT="0" marB="0">
                    <a:solidFill>
                      <a:schemeClr val="accent2">
                        <a:lumMod val="20000"/>
                        <a:lumOff val="80000"/>
                      </a:schemeClr>
                    </a:solidFill>
                  </a:tcPr>
                </a:tc>
                <a:extLst>
                  <a:ext uri="{0D108BD9-81ED-4DB2-BD59-A6C34878D82A}">
                    <a16:rowId xmlns:a16="http://schemas.microsoft.com/office/drawing/2014/main" val="10001"/>
                  </a:ext>
                </a:extLst>
              </a:tr>
              <a:tr h="0">
                <a:tc>
                  <a:txBody>
                    <a:bodyPr/>
                    <a:lstStyle/>
                    <a:p>
                      <a:pPr indent="127000" algn="just">
                        <a:lnSpc>
                          <a:spcPts val="2300"/>
                        </a:lnSpc>
                        <a:spcAft>
                          <a:spcPts val="0"/>
                        </a:spcAft>
                      </a:pPr>
                      <a:r>
                        <a:rPr lang="en-US" sz="2000" kern="100">
                          <a:latin typeface="+mn-lt"/>
                          <a:ea typeface="+mn-ea"/>
                          <a:cs typeface="+mn-ea"/>
                          <a:sym typeface="+mn-lt"/>
                        </a:rPr>
                        <a:t>i r (info register)</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列出所有寄存器以及寄存器的值</a:t>
                      </a:r>
                    </a:p>
                  </a:txBody>
                  <a:tcPr marL="68580" marR="68580" marT="0" marB="0">
                    <a:solidFill>
                      <a:schemeClr val="accent2">
                        <a:lumMod val="20000"/>
                        <a:lumOff val="80000"/>
                      </a:schemeClr>
                    </a:solidFill>
                  </a:tcPr>
                </a:tc>
                <a:extLst>
                  <a:ext uri="{0D108BD9-81ED-4DB2-BD59-A6C34878D82A}">
                    <a16:rowId xmlns:a16="http://schemas.microsoft.com/office/drawing/2014/main" val="10002"/>
                  </a:ext>
                </a:extLst>
              </a:tr>
              <a:tr h="0">
                <a:tc>
                  <a:txBody>
                    <a:bodyPr/>
                    <a:lstStyle/>
                    <a:p>
                      <a:pPr indent="127000" algn="just">
                        <a:lnSpc>
                          <a:spcPts val="2300"/>
                        </a:lnSpc>
                        <a:spcAft>
                          <a:spcPts val="0"/>
                        </a:spcAft>
                      </a:pPr>
                      <a:r>
                        <a:rPr lang="en-US" sz="2000" kern="100">
                          <a:latin typeface="+mn-lt"/>
                          <a:ea typeface="+mn-ea"/>
                          <a:cs typeface="+mn-ea"/>
                          <a:sym typeface="+mn-lt"/>
                        </a:rPr>
                        <a:t>p /f $eax</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按照格式</a:t>
                      </a:r>
                      <a:r>
                        <a:rPr lang="en-US" sz="2000" kern="100">
                          <a:latin typeface="+mn-lt"/>
                          <a:ea typeface="+mn-ea"/>
                          <a:cs typeface="+mn-ea"/>
                          <a:sym typeface="+mn-lt"/>
                        </a:rPr>
                        <a:t>f</a:t>
                      </a:r>
                      <a:r>
                        <a:rPr lang="zh-CN" sz="2000" kern="100">
                          <a:latin typeface="+mn-lt"/>
                          <a:ea typeface="+mn-ea"/>
                          <a:cs typeface="+mn-ea"/>
                          <a:sym typeface="+mn-lt"/>
                        </a:rPr>
                        <a:t>显示指定寄存器的值</a:t>
                      </a:r>
                    </a:p>
                  </a:txBody>
                  <a:tcPr marL="68580" marR="68580" marT="0" marB="0">
                    <a:solidFill>
                      <a:schemeClr val="accent2">
                        <a:lumMod val="20000"/>
                        <a:lumOff val="80000"/>
                      </a:schemeClr>
                    </a:solidFill>
                  </a:tcPr>
                </a:tc>
                <a:extLst>
                  <a:ext uri="{0D108BD9-81ED-4DB2-BD59-A6C34878D82A}">
                    <a16:rowId xmlns:a16="http://schemas.microsoft.com/office/drawing/2014/main" val="10003"/>
                  </a:ext>
                </a:extLst>
              </a:tr>
              <a:tr h="0">
                <a:tc>
                  <a:txBody>
                    <a:bodyPr/>
                    <a:lstStyle/>
                    <a:p>
                      <a:pPr indent="127000" algn="just">
                        <a:lnSpc>
                          <a:spcPts val="2300"/>
                        </a:lnSpc>
                        <a:spcAft>
                          <a:spcPts val="0"/>
                        </a:spcAft>
                      </a:pPr>
                      <a:r>
                        <a:rPr lang="en-US" sz="2000" kern="100">
                          <a:latin typeface="+mn-lt"/>
                          <a:ea typeface="+mn-ea"/>
                          <a:cs typeface="+mn-ea"/>
                          <a:sym typeface="+mn-lt"/>
                        </a:rPr>
                        <a:t>bt</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显示栈帧信息，可指定显示的数量</a:t>
                      </a:r>
                    </a:p>
                  </a:txBody>
                  <a:tcPr marL="68580" marR="68580" marT="0" marB="0">
                    <a:solidFill>
                      <a:schemeClr val="accent2">
                        <a:lumMod val="20000"/>
                        <a:lumOff val="80000"/>
                      </a:schemeClr>
                    </a:solidFill>
                  </a:tcPr>
                </a:tc>
                <a:extLst>
                  <a:ext uri="{0D108BD9-81ED-4DB2-BD59-A6C34878D82A}">
                    <a16:rowId xmlns:a16="http://schemas.microsoft.com/office/drawing/2014/main" val="10004"/>
                  </a:ext>
                </a:extLst>
              </a:tr>
              <a:tr h="0">
                <a:tc>
                  <a:txBody>
                    <a:bodyPr/>
                    <a:lstStyle/>
                    <a:p>
                      <a:pPr indent="127000" algn="just">
                        <a:lnSpc>
                          <a:spcPts val="2300"/>
                        </a:lnSpc>
                        <a:spcAft>
                          <a:spcPts val="0"/>
                        </a:spcAft>
                      </a:pPr>
                      <a:r>
                        <a:rPr lang="en-US" sz="2000" kern="100">
                          <a:latin typeface="+mn-lt"/>
                          <a:ea typeface="+mn-ea"/>
                          <a:cs typeface="+mn-ea"/>
                          <a:sym typeface="+mn-lt"/>
                        </a:rPr>
                        <a:t>disass $pc (disassmble)</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dirty="0">
                          <a:latin typeface="+mn-lt"/>
                          <a:ea typeface="+mn-ea"/>
                          <a:cs typeface="+mn-ea"/>
                          <a:sym typeface="+mn-lt"/>
                        </a:rPr>
                        <a:t>反汇编当前指令所在的函数</a:t>
                      </a:r>
                    </a:p>
                  </a:txBody>
                  <a:tcPr marL="68580" marR="68580" marT="0" marB="0">
                    <a:solidFill>
                      <a:schemeClr val="accent2">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9803858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插件介绍</a:t>
            </a:r>
            <a:endParaRPr lang="en-US" altLang="zh-CN" dirty="0">
              <a:cs typeface="+mn-ea"/>
              <a:sym typeface="+mn-lt"/>
            </a:endParaRPr>
          </a:p>
          <a:p>
            <a:pPr lvl="1"/>
            <a:r>
              <a:rPr lang="en-US" altLang="zh-CN" dirty="0" err="1">
                <a:cs typeface="+mn-ea"/>
                <a:sym typeface="+mn-lt"/>
              </a:rPr>
              <a:t>peda</a:t>
            </a:r>
            <a:r>
              <a:rPr lang="zh-CN" altLang="en-US" dirty="0">
                <a:cs typeface="+mn-ea"/>
                <a:sym typeface="+mn-lt"/>
              </a:rPr>
              <a:t>是</a:t>
            </a:r>
            <a:r>
              <a:rPr lang="en-US" altLang="zh-CN" dirty="0">
                <a:cs typeface="+mn-ea"/>
                <a:sym typeface="+mn-lt"/>
              </a:rPr>
              <a:t>GDB</a:t>
            </a:r>
            <a:r>
              <a:rPr lang="zh-CN" altLang="en-US" dirty="0">
                <a:cs typeface="+mn-ea"/>
                <a:sym typeface="+mn-lt"/>
              </a:rPr>
              <a:t>的一个插件，使用该插件可以很大的提高</a:t>
            </a:r>
            <a:r>
              <a:rPr lang="en-US" altLang="zh-CN" dirty="0">
                <a:cs typeface="+mn-ea"/>
                <a:sym typeface="+mn-lt"/>
              </a:rPr>
              <a:t>GDB</a:t>
            </a:r>
            <a:r>
              <a:rPr lang="zh-CN" altLang="en-US" dirty="0">
                <a:cs typeface="+mn-ea"/>
                <a:sym typeface="+mn-lt"/>
              </a:rPr>
              <a:t>的使用体验，能够实时的列出寄存器、堆栈以反汇编代码。该插件的常用命令：</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graphicFrame>
        <p:nvGraphicFramePr>
          <p:cNvPr id="8" name="表格 7"/>
          <p:cNvGraphicFramePr>
            <a:graphicFrameLocks noGrp="1"/>
          </p:cNvGraphicFramePr>
          <p:nvPr>
            <p:extLst>
              <p:ext uri="{D42A27DB-BD31-4B8C-83A1-F6EECF244321}">
                <p14:modId xmlns:p14="http://schemas.microsoft.com/office/powerpoint/2010/main" val="1010852798"/>
              </p:ext>
            </p:extLst>
          </p:nvPr>
        </p:nvGraphicFramePr>
        <p:xfrm>
          <a:off x="635918" y="3573016"/>
          <a:ext cx="8634164" cy="2730500"/>
        </p:xfrm>
        <a:graphic>
          <a:graphicData uri="http://schemas.openxmlformats.org/drawingml/2006/table">
            <a:tbl>
              <a:tblPr>
                <a:tableStyleId>{5DA37D80-6434-44D0-A028-1B22A696006F}</a:tableStyleId>
              </a:tblPr>
              <a:tblGrid>
                <a:gridCol w="4317082">
                  <a:extLst>
                    <a:ext uri="{9D8B030D-6E8A-4147-A177-3AD203B41FA5}">
                      <a16:colId xmlns:a16="http://schemas.microsoft.com/office/drawing/2014/main" val="20000"/>
                    </a:ext>
                  </a:extLst>
                </a:gridCol>
                <a:gridCol w="4317082">
                  <a:extLst>
                    <a:ext uri="{9D8B030D-6E8A-4147-A177-3AD203B41FA5}">
                      <a16:colId xmlns:a16="http://schemas.microsoft.com/office/drawing/2014/main" val="20001"/>
                    </a:ext>
                  </a:extLst>
                </a:gridCol>
              </a:tblGrid>
              <a:tr h="234950">
                <a:tc>
                  <a:txBody>
                    <a:bodyPr/>
                    <a:lstStyle/>
                    <a:p>
                      <a:pPr indent="127000" algn="just">
                        <a:lnSpc>
                          <a:spcPts val="2300"/>
                        </a:lnSpc>
                        <a:spcAft>
                          <a:spcPts val="0"/>
                        </a:spcAft>
                      </a:pPr>
                      <a:r>
                        <a:rPr lang="zh-CN" sz="1800" kern="100" dirty="0">
                          <a:latin typeface="+mn-lt"/>
                          <a:ea typeface="+mn-ea"/>
                          <a:cs typeface="+mn-ea"/>
                          <a:sym typeface="+mn-lt"/>
                        </a:rPr>
                        <a:t>命令</a:t>
                      </a:r>
                    </a:p>
                  </a:txBody>
                  <a:tcPr marL="68572" marR="68572" marT="0" marB="0">
                    <a:solidFill>
                      <a:schemeClr val="accent2">
                        <a:lumMod val="20000"/>
                        <a:lumOff val="80000"/>
                      </a:schemeClr>
                    </a:solidFill>
                  </a:tcPr>
                </a:tc>
                <a:tc>
                  <a:txBody>
                    <a:bodyPr/>
                    <a:lstStyle/>
                    <a:p>
                      <a:pPr indent="127000" algn="just">
                        <a:lnSpc>
                          <a:spcPts val="2300"/>
                        </a:lnSpc>
                        <a:spcAft>
                          <a:spcPts val="0"/>
                        </a:spcAft>
                      </a:pPr>
                      <a:r>
                        <a:rPr lang="zh-CN" sz="1800" kern="100" dirty="0">
                          <a:latin typeface="+mn-lt"/>
                          <a:ea typeface="+mn-ea"/>
                          <a:cs typeface="+mn-ea"/>
                          <a:sym typeface="+mn-lt"/>
                        </a:rPr>
                        <a:t>功能</a:t>
                      </a:r>
                    </a:p>
                  </a:txBody>
                  <a:tcPr marL="68572" marR="68572" marT="0" marB="0">
                    <a:solidFill>
                      <a:schemeClr val="accent2">
                        <a:lumMod val="20000"/>
                        <a:lumOff val="80000"/>
                      </a:schemeClr>
                    </a:solidFill>
                  </a:tcPr>
                </a:tc>
                <a:extLst>
                  <a:ext uri="{0D108BD9-81ED-4DB2-BD59-A6C34878D82A}">
                    <a16:rowId xmlns:a16="http://schemas.microsoft.com/office/drawing/2014/main" val="10000"/>
                  </a:ext>
                </a:extLst>
              </a:tr>
              <a:tr h="234950">
                <a:tc>
                  <a:txBody>
                    <a:bodyPr/>
                    <a:lstStyle/>
                    <a:p>
                      <a:pPr indent="127000" algn="just">
                        <a:lnSpc>
                          <a:spcPts val="2300"/>
                        </a:lnSpc>
                        <a:spcAft>
                          <a:spcPts val="0"/>
                        </a:spcAft>
                      </a:pPr>
                      <a:r>
                        <a:rPr lang="en-US" sz="1800" kern="100" dirty="0">
                          <a:latin typeface="+mn-lt"/>
                          <a:ea typeface="+mn-ea"/>
                          <a:cs typeface="+mn-ea"/>
                          <a:sym typeface="+mn-lt"/>
                        </a:rPr>
                        <a:t>start</a:t>
                      </a:r>
                      <a:endParaRPr lang="zh-CN" sz="1800" kern="100" dirty="0">
                        <a:latin typeface="+mn-lt"/>
                        <a:ea typeface="+mn-ea"/>
                        <a:cs typeface="+mn-ea"/>
                        <a:sym typeface="+mn-lt"/>
                      </a:endParaRPr>
                    </a:p>
                  </a:txBody>
                  <a:tcPr marL="68572" marR="68572" marT="0" marB="0">
                    <a:solidFill>
                      <a:schemeClr val="accent2">
                        <a:lumMod val="20000"/>
                        <a:lumOff val="80000"/>
                      </a:schemeClr>
                    </a:solidFill>
                  </a:tcPr>
                </a:tc>
                <a:tc>
                  <a:txBody>
                    <a:bodyPr/>
                    <a:lstStyle/>
                    <a:p>
                      <a:pPr indent="127000" algn="just">
                        <a:lnSpc>
                          <a:spcPts val="2300"/>
                        </a:lnSpc>
                        <a:spcAft>
                          <a:spcPts val="0"/>
                        </a:spcAft>
                      </a:pPr>
                      <a:r>
                        <a:rPr lang="zh-CN" sz="1800" kern="100">
                          <a:latin typeface="+mn-lt"/>
                          <a:ea typeface="+mn-ea"/>
                          <a:cs typeface="+mn-ea"/>
                          <a:sym typeface="+mn-lt"/>
                        </a:rPr>
                        <a:t>停在程序入口处</a:t>
                      </a:r>
                    </a:p>
                  </a:txBody>
                  <a:tcPr marL="68572" marR="68572" marT="0" marB="0">
                    <a:solidFill>
                      <a:schemeClr val="accent2">
                        <a:lumMod val="20000"/>
                        <a:lumOff val="80000"/>
                      </a:schemeClr>
                    </a:solidFill>
                  </a:tcPr>
                </a:tc>
                <a:extLst>
                  <a:ext uri="{0D108BD9-81ED-4DB2-BD59-A6C34878D82A}">
                    <a16:rowId xmlns:a16="http://schemas.microsoft.com/office/drawing/2014/main" val="10001"/>
                  </a:ext>
                </a:extLst>
              </a:tr>
              <a:tr h="234950">
                <a:tc>
                  <a:txBody>
                    <a:bodyPr/>
                    <a:lstStyle/>
                    <a:p>
                      <a:pPr indent="127000" algn="just">
                        <a:lnSpc>
                          <a:spcPts val="2300"/>
                        </a:lnSpc>
                        <a:spcAft>
                          <a:spcPts val="0"/>
                        </a:spcAft>
                      </a:pPr>
                      <a:r>
                        <a:rPr lang="en-US" sz="1800" kern="100">
                          <a:latin typeface="+mn-lt"/>
                          <a:ea typeface="+mn-ea"/>
                          <a:cs typeface="+mn-ea"/>
                          <a:sym typeface="+mn-lt"/>
                        </a:rPr>
                        <a:t>goto</a:t>
                      </a:r>
                      <a:endParaRPr lang="zh-CN" sz="1800" kern="100">
                        <a:latin typeface="+mn-lt"/>
                        <a:ea typeface="+mn-ea"/>
                        <a:cs typeface="+mn-ea"/>
                        <a:sym typeface="+mn-lt"/>
                      </a:endParaRPr>
                    </a:p>
                  </a:txBody>
                  <a:tcPr marL="68572" marR="68572" marT="0" marB="0">
                    <a:solidFill>
                      <a:schemeClr val="accent2">
                        <a:lumMod val="20000"/>
                        <a:lumOff val="80000"/>
                      </a:schemeClr>
                    </a:solidFill>
                  </a:tcPr>
                </a:tc>
                <a:tc>
                  <a:txBody>
                    <a:bodyPr/>
                    <a:lstStyle/>
                    <a:p>
                      <a:pPr indent="127000" algn="just">
                        <a:lnSpc>
                          <a:spcPts val="2300"/>
                        </a:lnSpc>
                        <a:spcAft>
                          <a:spcPts val="0"/>
                        </a:spcAft>
                      </a:pPr>
                      <a:r>
                        <a:rPr lang="zh-CN" sz="1800" kern="100">
                          <a:latin typeface="+mn-lt"/>
                          <a:ea typeface="+mn-ea"/>
                          <a:cs typeface="+mn-ea"/>
                          <a:sym typeface="+mn-lt"/>
                        </a:rPr>
                        <a:t>执行到指定地址</a:t>
                      </a:r>
                    </a:p>
                  </a:txBody>
                  <a:tcPr marL="68572" marR="68572" marT="0" marB="0">
                    <a:solidFill>
                      <a:schemeClr val="accent2">
                        <a:lumMod val="20000"/>
                        <a:lumOff val="80000"/>
                      </a:schemeClr>
                    </a:solidFill>
                  </a:tcPr>
                </a:tc>
                <a:extLst>
                  <a:ext uri="{0D108BD9-81ED-4DB2-BD59-A6C34878D82A}">
                    <a16:rowId xmlns:a16="http://schemas.microsoft.com/office/drawing/2014/main" val="10002"/>
                  </a:ext>
                </a:extLst>
              </a:tr>
              <a:tr h="234950">
                <a:tc>
                  <a:txBody>
                    <a:bodyPr/>
                    <a:lstStyle/>
                    <a:p>
                      <a:pPr indent="127000" algn="just">
                        <a:lnSpc>
                          <a:spcPts val="2300"/>
                        </a:lnSpc>
                        <a:spcAft>
                          <a:spcPts val="0"/>
                        </a:spcAft>
                      </a:pPr>
                      <a:r>
                        <a:rPr lang="en-US" sz="1800" kern="100">
                          <a:latin typeface="+mn-lt"/>
                          <a:ea typeface="+mn-ea"/>
                          <a:cs typeface="+mn-ea"/>
                          <a:sym typeface="+mn-lt"/>
                        </a:rPr>
                        <a:t>session save/restore fileName</a:t>
                      </a:r>
                      <a:endParaRPr lang="zh-CN" sz="1800" kern="100">
                        <a:latin typeface="+mn-lt"/>
                        <a:ea typeface="+mn-ea"/>
                        <a:cs typeface="+mn-ea"/>
                        <a:sym typeface="+mn-lt"/>
                      </a:endParaRPr>
                    </a:p>
                  </a:txBody>
                  <a:tcPr marL="68572" marR="68572" marT="0" marB="0">
                    <a:solidFill>
                      <a:schemeClr val="accent2">
                        <a:lumMod val="20000"/>
                        <a:lumOff val="80000"/>
                      </a:schemeClr>
                    </a:solidFill>
                  </a:tcPr>
                </a:tc>
                <a:tc>
                  <a:txBody>
                    <a:bodyPr/>
                    <a:lstStyle/>
                    <a:p>
                      <a:pPr indent="127000" algn="just">
                        <a:lnSpc>
                          <a:spcPts val="2300"/>
                        </a:lnSpc>
                        <a:spcAft>
                          <a:spcPts val="0"/>
                        </a:spcAft>
                      </a:pPr>
                      <a:r>
                        <a:rPr lang="zh-CN" sz="1800" kern="100">
                          <a:latin typeface="+mn-lt"/>
                          <a:ea typeface="+mn-ea"/>
                          <a:cs typeface="+mn-ea"/>
                          <a:sym typeface="+mn-lt"/>
                        </a:rPr>
                        <a:t>保存</a:t>
                      </a:r>
                      <a:r>
                        <a:rPr lang="en-US" sz="1800" kern="100">
                          <a:latin typeface="+mn-lt"/>
                          <a:ea typeface="+mn-ea"/>
                          <a:cs typeface="+mn-ea"/>
                          <a:sym typeface="+mn-lt"/>
                        </a:rPr>
                        <a:t>/</a:t>
                      </a:r>
                      <a:r>
                        <a:rPr lang="zh-CN" sz="1800" kern="100">
                          <a:latin typeface="+mn-lt"/>
                          <a:ea typeface="+mn-ea"/>
                          <a:cs typeface="+mn-ea"/>
                          <a:sym typeface="+mn-lt"/>
                        </a:rPr>
                        <a:t>恢复断点信息</a:t>
                      </a:r>
                    </a:p>
                  </a:txBody>
                  <a:tcPr marL="68572" marR="68572" marT="0" marB="0">
                    <a:solidFill>
                      <a:schemeClr val="accent2">
                        <a:lumMod val="20000"/>
                        <a:lumOff val="80000"/>
                      </a:schemeClr>
                    </a:solidFill>
                  </a:tcPr>
                </a:tc>
                <a:extLst>
                  <a:ext uri="{0D108BD9-81ED-4DB2-BD59-A6C34878D82A}">
                    <a16:rowId xmlns:a16="http://schemas.microsoft.com/office/drawing/2014/main" val="10003"/>
                  </a:ext>
                </a:extLst>
              </a:tr>
              <a:tr h="234950">
                <a:tc>
                  <a:txBody>
                    <a:bodyPr/>
                    <a:lstStyle/>
                    <a:p>
                      <a:pPr indent="127000" algn="just">
                        <a:lnSpc>
                          <a:spcPts val="2300"/>
                        </a:lnSpc>
                        <a:spcAft>
                          <a:spcPts val="0"/>
                        </a:spcAft>
                      </a:pPr>
                      <a:r>
                        <a:rPr lang="en-US" sz="1800" kern="100">
                          <a:latin typeface="+mn-lt"/>
                          <a:ea typeface="+mn-ea"/>
                          <a:cs typeface="+mn-ea"/>
                          <a:sym typeface="+mn-lt"/>
                        </a:rPr>
                        <a:t>finish</a:t>
                      </a:r>
                      <a:endParaRPr lang="zh-CN" sz="1800" kern="100">
                        <a:latin typeface="+mn-lt"/>
                        <a:ea typeface="+mn-ea"/>
                        <a:cs typeface="+mn-ea"/>
                        <a:sym typeface="+mn-lt"/>
                      </a:endParaRPr>
                    </a:p>
                  </a:txBody>
                  <a:tcPr marL="68572" marR="68572" marT="0" marB="0">
                    <a:solidFill>
                      <a:schemeClr val="accent2">
                        <a:lumMod val="20000"/>
                        <a:lumOff val="80000"/>
                      </a:schemeClr>
                    </a:solidFill>
                  </a:tcPr>
                </a:tc>
                <a:tc>
                  <a:txBody>
                    <a:bodyPr/>
                    <a:lstStyle/>
                    <a:p>
                      <a:pPr indent="127000" algn="just">
                        <a:lnSpc>
                          <a:spcPts val="2300"/>
                        </a:lnSpc>
                        <a:spcAft>
                          <a:spcPts val="0"/>
                        </a:spcAft>
                      </a:pPr>
                      <a:r>
                        <a:rPr lang="zh-CN" sz="1800" kern="100">
                          <a:latin typeface="+mn-lt"/>
                          <a:ea typeface="+mn-ea"/>
                          <a:cs typeface="+mn-ea"/>
                          <a:sym typeface="+mn-lt"/>
                        </a:rPr>
                        <a:t>执行到函数返回地址处</a:t>
                      </a:r>
                    </a:p>
                  </a:txBody>
                  <a:tcPr marL="68572" marR="68572" marT="0" marB="0">
                    <a:solidFill>
                      <a:schemeClr val="accent2">
                        <a:lumMod val="20000"/>
                        <a:lumOff val="80000"/>
                      </a:schemeClr>
                    </a:solidFill>
                  </a:tcPr>
                </a:tc>
                <a:extLst>
                  <a:ext uri="{0D108BD9-81ED-4DB2-BD59-A6C34878D82A}">
                    <a16:rowId xmlns:a16="http://schemas.microsoft.com/office/drawing/2014/main" val="10004"/>
                  </a:ext>
                </a:extLst>
              </a:tr>
              <a:tr h="234950">
                <a:tc>
                  <a:txBody>
                    <a:bodyPr/>
                    <a:lstStyle/>
                    <a:p>
                      <a:pPr indent="127000" algn="just">
                        <a:lnSpc>
                          <a:spcPts val="2300"/>
                        </a:lnSpc>
                        <a:spcAft>
                          <a:spcPts val="0"/>
                        </a:spcAft>
                      </a:pPr>
                      <a:r>
                        <a:rPr lang="en-US" sz="1800" kern="100">
                          <a:latin typeface="+mn-lt"/>
                          <a:ea typeface="+mn-ea"/>
                          <a:cs typeface="+mn-ea"/>
                          <a:sym typeface="+mn-lt"/>
                        </a:rPr>
                        <a:t>checksec</a:t>
                      </a:r>
                      <a:endParaRPr lang="zh-CN" sz="1800" kern="100">
                        <a:latin typeface="+mn-lt"/>
                        <a:ea typeface="+mn-ea"/>
                        <a:cs typeface="+mn-ea"/>
                        <a:sym typeface="+mn-lt"/>
                      </a:endParaRPr>
                    </a:p>
                  </a:txBody>
                  <a:tcPr marL="68572" marR="68572" marT="0" marB="0">
                    <a:solidFill>
                      <a:schemeClr val="accent2">
                        <a:lumMod val="20000"/>
                        <a:lumOff val="80000"/>
                      </a:schemeClr>
                    </a:solidFill>
                  </a:tcPr>
                </a:tc>
                <a:tc>
                  <a:txBody>
                    <a:bodyPr/>
                    <a:lstStyle/>
                    <a:p>
                      <a:pPr indent="127000" algn="just">
                        <a:lnSpc>
                          <a:spcPts val="2300"/>
                        </a:lnSpc>
                        <a:spcAft>
                          <a:spcPts val="0"/>
                        </a:spcAft>
                      </a:pPr>
                      <a:r>
                        <a:rPr lang="zh-CN" sz="1800" kern="100">
                          <a:latin typeface="+mn-lt"/>
                          <a:ea typeface="+mn-ea"/>
                          <a:cs typeface="+mn-ea"/>
                          <a:sym typeface="+mn-lt"/>
                        </a:rPr>
                        <a:t>查看程序开启的保护措施</a:t>
                      </a:r>
                    </a:p>
                  </a:txBody>
                  <a:tcPr marL="68572" marR="68572" marT="0" marB="0">
                    <a:solidFill>
                      <a:schemeClr val="accent2">
                        <a:lumMod val="20000"/>
                        <a:lumOff val="80000"/>
                      </a:schemeClr>
                    </a:solidFill>
                  </a:tcPr>
                </a:tc>
                <a:extLst>
                  <a:ext uri="{0D108BD9-81ED-4DB2-BD59-A6C34878D82A}">
                    <a16:rowId xmlns:a16="http://schemas.microsoft.com/office/drawing/2014/main" val="10005"/>
                  </a:ext>
                </a:extLst>
              </a:tr>
              <a:tr h="234950">
                <a:tc>
                  <a:txBody>
                    <a:bodyPr/>
                    <a:lstStyle/>
                    <a:p>
                      <a:pPr indent="127000" algn="just">
                        <a:lnSpc>
                          <a:spcPts val="2300"/>
                        </a:lnSpc>
                        <a:spcAft>
                          <a:spcPts val="0"/>
                        </a:spcAft>
                      </a:pPr>
                      <a:r>
                        <a:rPr lang="en-US" sz="1800" kern="100">
                          <a:latin typeface="+mn-lt"/>
                          <a:ea typeface="+mn-ea"/>
                          <a:cs typeface="+mn-ea"/>
                          <a:sym typeface="+mn-lt"/>
                        </a:rPr>
                        <a:t>vmmap</a:t>
                      </a:r>
                      <a:endParaRPr lang="zh-CN" sz="1800" kern="100">
                        <a:latin typeface="+mn-lt"/>
                        <a:ea typeface="+mn-ea"/>
                        <a:cs typeface="+mn-ea"/>
                        <a:sym typeface="+mn-lt"/>
                      </a:endParaRPr>
                    </a:p>
                  </a:txBody>
                  <a:tcPr marL="68572" marR="68572" marT="0" marB="0">
                    <a:solidFill>
                      <a:schemeClr val="accent2">
                        <a:lumMod val="20000"/>
                        <a:lumOff val="80000"/>
                      </a:schemeClr>
                    </a:solidFill>
                  </a:tcPr>
                </a:tc>
                <a:tc>
                  <a:txBody>
                    <a:bodyPr/>
                    <a:lstStyle/>
                    <a:p>
                      <a:pPr indent="127000" algn="just">
                        <a:lnSpc>
                          <a:spcPts val="2300"/>
                        </a:lnSpc>
                        <a:spcAft>
                          <a:spcPts val="0"/>
                        </a:spcAft>
                      </a:pPr>
                      <a:r>
                        <a:rPr lang="zh-CN" sz="1800" kern="100">
                          <a:latin typeface="+mn-lt"/>
                          <a:ea typeface="+mn-ea"/>
                          <a:cs typeface="+mn-ea"/>
                          <a:sym typeface="+mn-lt"/>
                        </a:rPr>
                        <a:t>查看区段地址信息</a:t>
                      </a:r>
                    </a:p>
                  </a:txBody>
                  <a:tcPr marL="68572" marR="68572" marT="0" marB="0">
                    <a:solidFill>
                      <a:schemeClr val="accent2">
                        <a:lumMod val="20000"/>
                        <a:lumOff val="80000"/>
                      </a:schemeClr>
                    </a:solidFill>
                  </a:tcPr>
                </a:tc>
                <a:extLst>
                  <a:ext uri="{0D108BD9-81ED-4DB2-BD59-A6C34878D82A}">
                    <a16:rowId xmlns:a16="http://schemas.microsoft.com/office/drawing/2014/main" val="10006"/>
                  </a:ext>
                </a:extLst>
              </a:tr>
              <a:tr h="234950">
                <a:tc>
                  <a:txBody>
                    <a:bodyPr/>
                    <a:lstStyle/>
                    <a:p>
                      <a:pPr indent="127000" algn="just">
                        <a:lnSpc>
                          <a:spcPts val="2300"/>
                        </a:lnSpc>
                        <a:spcAft>
                          <a:spcPts val="0"/>
                        </a:spcAft>
                      </a:pPr>
                      <a:r>
                        <a:rPr lang="en-US" sz="1800" kern="100">
                          <a:latin typeface="+mn-lt"/>
                          <a:ea typeface="+mn-ea"/>
                          <a:cs typeface="+mn-ea"/>
                          <a:sym typeface="+mn-lt"/>
                        </a:rPr>
                        <a:t>find</a:t>
                      </a:r>
                      <a:endParaRPr lang="zh-CN" sz="1800" kern="100">
                        <a:latin typeface="+mn-lt"/>
                        <a:ea typeface="+mn-ea"/>
                        <a:cs typeface="+mn-ea"/>
                        <a:sym typeface="+mn-lt"/>
                      </a:endParaRPr>
                    </a:p>
                  </a:txBody>
                  <a:tcPr marL="68572" marR="68572" marT="0" marB="0">
                    <a:solidFill>
                      <a:schemeClr val="accent2">
                        <a:lumMod val="20000"/>
                        <a:lumOff val="80000"/>
                      </a:schemeClr>
                    </a:solidFill>
                  </a:tcPr>
                </a:tc>
                <a:tc>
                  <a:txBody>
                    <a:bodyPr/>
                    <a:lstStyle/>
                    <a:p>
                      <a:pPr indent="127000" algn="just">
                        <a:lnSpc>
                          <a:spcPts val="2300"/>
                        </a:lnSpc>
                        <a:spcAft>
                          <a:spcPts val="0"/>
                        </a:spcAft>
                      </a:pPr>
                      <a:r>
                        <a:rPr lang="zh-CN" sz="1800" kern="100">
                          <a:latin typeface="+mn-lt"/>
                          <a:ea typeface="+mn-ea"/>
                          <a:cs typeface="+mn-ea"/>
                          <a:sym typeface="+mn-lt"/>
                        </a:rPr>
                        <a:t>查找字符串</a:t>
                      </a:r>
                    </a:p>
                  </a:txBody>
                  <a:tcPr marL="68572" marR="68572" marT="0" marB="0">
                    <a:solidFill>
                      <a:schemeClr val="accent2">
                        <a:lumMod val="20000"/>
                        <a:lumOff val="80000"/>
                      </a:schemeClr>
                    </a:solidFill>
                  </a:tcPr>
                </a:tc>
                <a:extLst>
                  <a:ext uri="{0D108BD9-81ED-4DB2-BD59-A6C34878D82A}">
                    <a16:rowId xmlns:a16="http://schemas.microsoft.com/office/drawing/2014/main" val="10007"/>
                  </a:ext>
                </a:extLst>
              </a:tr>
              <a:tr h="234950">
                <a:tc>
                  <a:txBody>
                    <a:bodyPr/>
                    <a:lstStyle/>
                    <a:p>
                      <a:pPr indent="127000" algn="just">
                        <a:lnSpc>
                          <a:spcPts val="2300"/>
                        </a:lnSpc>
                        <a:spcAft>
                          <a:spcPts val="0"/>
                        </a:spcAft>
                      </a:pPr>
                      <a:r>
                        <a:rPr lang="en-US" sz="1800" kern="100">
                          <a:latin typeface="+mn-lt"/>
                          <a:ea typeface="+mn-ea"/>
                          <a:cs typeface="+mn-ea"/>
                          <a:sym typeface="+mn-lt"/>
                        </a:rPr>
                        <a:t>pattern_create</a:t>
                      </a:r>
                      <a:endParaRPr lang="zh-CN" sz="1800" kern="100">
                        <a:latin typeface="+mn-lt"/>
                        <a:ea typeface="+mn-ea"/>
                        <a:cs typeface="+mn-ea"/>
                        <a:sym typeface="+mn-lt"/>
                      </a:endParaRPr>
                    </a:p>
                  </a:txBody>
                  <a:tcPr marL="68572" marR="68572" marT="0" marB="0">
                    <a:solidFill>
                      <a:schemeClr val="accent2">
                        <a:lumMod val="20000"/>
                        <a:lumOff val="80000"/>
                      </a:schemeClr>
                    </a:solidFill>
                  </a:tcPr>
                </a:tc>
                <a:tc>
                  <a:txBody>
                    <a:bodyPr/>
                    <a:lstStyle/>
                    <a:p>
                      <a:pPr indent="127000" algn="just">
                        <a:lnSpc>
                          <a:spcPts val="2300"/>
                        </a:lnSpc>
                        <a:spcAft>
                          <a:spcPts val="0"/>
                        </a:spcAft>
                      </a:pPr>
                      <a:r>
                        <a:rPr lang="zh-CN" sz="1800" kern="100">
                          <a:latin typeface="+mn-lt"/>
                          <a:ea typeface="+mn-ea"/>
                          <a:cs typeface="+mn-ea"/>
                          <a:sym typeface="+mn-lt"/>
                        </a:rPr>
                        <a:t>构造非重复字符串</a:t>
                      </a:r>
                    </a:p>
                  </a:txBody>
                  <a:tcPr marL="68572" marR="68572" marT="0" marB="0">
                    <a:solidFill>
                      <a:schemeClr val="accent2">
                        <a:lumMod val="20000"/>
                        <a:lumOff val="80000"/>
                      </a:schemeClr>
                    </a:solidFill>
                  </a:tcPr>
                </a:tc>
                <a:extLst>
                  <a:ext uri="{0D108BD9-81ED-4DB2-BD59-A6C34878D82A}">
                    <a16:rowId xmlns:a16="http://schemas.microsoft.com/office/drawing/2014/main" val="10008"/>
                  </a:ext>
                </a:extLst>
              </a:tr>
              <a:tr h="234950">
                <a:tc>
                  <a:txBody>
                    <a:bodyPr/>
                    <a:lstStyle/>
                    <a:p>
                      <a:pPr indent="127000" algn="just">
                        <a:lnSpc>
                          <a:spcPts val="2300"/>
                        </a:lnSpc>
                        <a:spcAft>
                          <a:spcPts val="0"/>
                        </a:spcAft>
                      </a:pPr>
                      <a:r>
                        <a:rPr lang="en-US" sz="1800" kern="100" dirty="0" err="1">
                          <a:latin typeface="+mn-lt"/>
                          <a:ea typeface="+mn-ea"/>
                          <a:cs typeface="+mn-ea"/>
                          <a:sym typeface="+mn-lt"/>
                        </a:rPr>
                        <a:t>pattern_offset</a:t>
                      </a:r>
                      <a:endParaRPr lang="zh-CN" sz="1800" kern="100" dirty="0">
                        <a:latin typeface="+mn-lt"/>
                        <a:ea typeface="+mn-ea"/>
                        <a:cs typeface="+mn-ea"/>
                        <a:sym typeface="+mn-lt"/>
                      </a:endParaRPr>
                    </a:p>
                  </a:txBody>
                  <a:tcPr marL="68572" marR="68572" marT="0" marB="0">
                    <a:solidFill>
                      <a:schemeClr val="accent2">
                        <a:lumMod val="20000"/>
                        <a:lumOff val="80000"/>
                      </a:schemeClr>
                    </a:solidFill>
                  </a:tcPr>
                </a:tc>
                <a:tc>
                  <a:txBody>
                    <a:bodyPr/>
                    <a:lstStyle/>
                    <a:p>
                      <a:pPr indent="127000" algn="just">
                        <a:lnSpc>
                          <a:spcPts val="2300"/>
                        </a:lnSpc>
                        <a:spcAft>
                          <a:spcPts val="0"/>
                        </a:spcAft>
                      </a:pPr>
                      <a:r>
                        <a:rPr lang="zh-CN" sz="1800" kern="100" dirty="0">
                          <a:latin typeface="+mn-lt"/>
                          <a:ea typeface="+mn-ea"/>
                          <a:cs typeface="+mn-ea"/>
                          <a:sym typeface="+mn-lt"/>
                        </a:rPr>
                        <a:t>计算偏移</a:t>
                      </a:r>
                    </a:p>
                  </a:txBody>
                  <a:tcPr marL="68572" marR="68572" marT="0" marB="0">
                    <a:solidFill>
                      <a:schemeClr val="accent2">
                        <a:lumMod val="20000"/>
                        <a:lumOff val="80000"/>
                      </a:schemeClr>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27600156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小结</a:t>
            </a:r>
            <a:endParaRPr lang="en-US" altLang="zh-CN" dirty="0">
              <a:cs typeface="+mn-ea"/>
              <a:sym typeface="+mn-lt"/>
            </a:endParaRPr>
          </a:p>
          <a:p>
            <a:pPr lvl="1"/>
            <a:r>
              <a:rPr lang="zh-CN" altLang="en-US" dirty="0">
                <a:cs typeface="+mn-ea"/>
                <a:sym typeface="+mn-lt"/>
              </a:rPr>
              <a:t>本节对几种逆向分析中常用的工具的基本用法进行了介绍</a:t>
            </a:r>
            <a:endParaRPr lang="en-US" altLang="zh-CN" dirty="0">
              <a:cs typeface="+mn-ea"/>
              <a:sym typeface="+mn-lt"/>
            </a:endParaRPr>
          </a:p>
          <a:p>
            <a:pPr lvl="1"/>
            <a:r>
              <a:rPr lang="zh-CN" altLang="en-US" dirty="0">
                <a:cs typeface="+mn-ea"/>
                <a:sym typeface="+mn-lt"/>
              </a:rPr>
              <a:t>工具的使用不在多而在精，相信熟练掌握这些工具后逆向分析能力会有很大的提升。</a:t>
            </a:r>
            <a:endParaRPr lang="en-US" altLang="zh-CN" dirty="0">
              <a:cs typeface="+mn-ea"/>
              <a:sym typeface="+mn-lt"/>
            </a:endParaRPr>
          </a:p>
          <a:p>
            <a:pPr lvl="1"/>
            <a:r>
              <a:rPr lang="zh-CN" altLang="en-US" dirty="0">
                <a:cs typeface="+mn-ea"/>
                <a:sym typeface="+mn-lt"/>
              </a:rPr>
              <a:t>这些工具的具体使用及一些技巧将在后面章节的具体实例中有所体现。</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7202625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en-US" altLang="zh-CN" dirty="0">
                <a:cs typeface="+mn-ea"/>
                <a:sym typeface="+mn-lt"/>
              </a:rPr>
              <a:t>IDA Pro</a:t>
            </a:r>
          </a:p>
          <a:p>
            <a:r>
              <a:rPr lang="en-US" altLang="zh-CN" dirty="0">
                <a:cs typeface="+mn-ea"/>
                <a:sym typeface="+mn-lt"/>
              </a:rPr>
              <a:t>x32dbg</a:t>
            </a:r>
          </a:p>
          <a:p>
            <a:r>
              <a:rPr lang="en-US" altLang="zh-CN" dirty="0">
                <a:cs typeface="+mn-ea"/>
                <a:sym typeface="+mn-lt"/>
              </a:rPr>
              <a:t>GDB</a:t>
            </a:r>
          </a:p>
          <a:p>
            <a:r>
              <a:rPr lang="en-US" altLang="zh-CN" dirty="0" err="1">
                <a:solidFill>
                  <a:srgbClr val="FF0000"/>
                </a:solidFill>
                <a:cs typeface="+mn-ea"/>
                <a:sym typeface="+mn-lt"/>
              </a:rPr>
              <a:t>WinDbg</a:t>
            </a:r>
            <a:endParaRPr lang="en-US" altLang="zh-CN" dirty="0">
              <a:solidFill>
                <a:srgbClr val="FF0000"/>
              </a:solidFill>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234360453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Aft>
                <a:spcPts val="0"/>
              </a:spcAft>
              <a:defRPr/>
            </a:pP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rPr>
              <a:t>课程简介</a:t>
            </a:r>
            <a:endParaRP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endParaRPr>
          </a:p>
        </p:txBody>
      </p:sp>
      <p:sp>
        <p:nvSpPr>
          <p:cNvPr id="3" name="内容占位符 2"/>
          <p:cNvSpPr>
            <a:spLocks noGrp="1"/>
          </p:cNvSpPr>
          <p:nvPr>
            <p:ph idx="1"/>
          </p:nvPr>
        </p:nvSpPr>
        <p:spPr/>
        <p:txBody>
          <a:bodyPr>
            <a:normAutofit/>
          </a:bodyPr>
          <a:lstStyle/>
          <a:p>
            <a:r>
              <a:rPr lang="zh-CN" altLang="en-US" dirty="0">
                <a:cs typeface="+mn-ea"/>
                <a:sym typeface="+mn-lt"/>
              </a:rPr>
              <a:t>软件静态逆向分析篇</a:t>
            </a:r>
          </a:p>
          <a:p>
            <a:pPr lvl="1"/>
            <a:r>
              <a:rPr lang="en-US" altLang="zh-CN" dirty="0">
                <a:cs typeface="+mn-ea"/>
                <a:sym typeface="+mn-lt"/>
              </a:rPr>
              <a:t>5 </a:t>
            </a:r>
            <a:r>
              <a:rPr lang="zh-CN" altLang="en-US" dirty="0">
                <a:cs typeface="+mn-ea"/>
                <a:sym typeface="+mn-lt"/>
              </a:rPr>
              <a:t>简单加密算法静态逆向分析</a:t>
            </a:r>
            <a:endParaRPr lang="en-US" altLang="zh-CN" dirty="0">
              <a:cs typeface="+mn-ea"/>
              <a:sym typeface="+mn-lt"/>
            </a:endParaRPr>
          </a:p>
          <a:p>
            <a:pPr lvl="2"/>
            <a:r>
              <a:rPr lang="zh-CN" altLang="en-US" dirty="0">
                <a:solidFill>
                  <a:srgbClr val="FF0000"/>
                </a:solidFill>
                <a:cs typeface="+mn-ea"/>
                <a:sym typeface="+mn-lt"/>
              </a:rPr>
              <a:t>异或加密算法静态逆向分析</a:t>
            </a:r>
            <a:endParaRPr lang="en-US" altLang="zh-CN" dirty="0">
              <a:solidFill>
                <a:srgbClr val="FF0000"/>
              </a:solidFill>
              <a:cs typeface="+mn-ea"/>
              <a:sym typeface="+mn-lt"/>
            </a:endParaRPr>
          </a:p>
          <a:p>
            <a:pPr lvl="2"/>
            <a:r>
              <a:rPr lang="zh-CN" altLang="en-US" dirty="0">
                <a:solidFill>
                  <a:srgbClr val="FF0000"/>
                </a:solidFill>
                <a:cs typeface="+mn-ea"/>
                <a:sym typeface="+mn-lt"/>
              </a:rPr>
              <a:t>仿射加密算法静态逆向分析</a:t>
            </a:r>
            <a:endParaRPr lang="en-US" altLang="zh-CN" dirty="0">
              <a:solidFill>
                <a:srgbClr val="FF0000"/>
              </a:solidFill>
              <a:cs typeface="+mn-ea"/>
              <a:sym typeface="+mn-lt"/>
            </a:endParaRPr>
          </a:p>
          <a:p>
            <a:pPr lvl="1"/>
            <a:r>
              <a:rPr lang="en-US" altLang="zh-CN" dirty="0">
                <a:cs typeface="+mn-ea"/>
                <a:sym typeface="+mn-lt"/>
              </a:rPr>
              <a:t>6 </a:t>
            </a:r>
            <a:r>
              <a:rPr lang="zh-CN" altLang="en-US" dirty="0">
                <a:cs typeface="+mn-ea"/>
                <a:sym typeface="+mn-lt"/>
              </a:rPr>
              <a:t>对称加密算法静态逆向分析</a:t>
            </a:r>
            <a:endParaRPr lang="en-US" altLang="zh-CN" dirty="0">
              <a:cs typeface="+mn-ea"/>
              <a:sym typeface="+mn-lt"/>
            </a:endParaRPr>
          </a:p>
          <a:p>
            <a:pPr lvl="2"/>
            <a:r>
              <a:rPr lang="en-US" altLang="zh-CN" dirty="0">
                <a:solidFill>
                  <a:srgbClr val="FF0000"/>
                </a:solidFill>
                <a:cs typeface="+mn-ea"/>
                <a:sym typeface="+mn-lt"/>
              </a:rPr>
              <a:t>RC4</a:t>
            </a:r>
            <a:r>
              <a:rPr lang="zh-CN" altLang="en-US" dirty="0">
                <a:solidFill>
                  <a:srgbClr val="FF0000"/>
                </a:solidFill>
                <a:cs typeface="+mn-ea"/>
                <a:sym typeface="+mn-lt"/>
              </a:rPr>
              <a:t>加密算法静态逆向分析</a:t>
            </a:r>
            <a:endParaRPr lang="en-US" altLang="zh-CN" dirty="0">
              <a:solidFill>
                <a:srgbClr val="FF0000"/>
              </a:solidFill>
              <a:cs typeface="+mn-ea"/>
              <a:sym typeface="+mn-lt"/>
            </a:endParaRPr>
          </a:p>
          <a:p>
            <a:pPr lvl="2"/>
            <a:r>
              <a:rPr lang="en-US" altLang="zh-CN" dirty="0">
                <a:solidFill>
                  <a:srgbClr val="FF0000"/>
                </a:solidFill>
                <a:cs typeface="+mn-ea"/>
                <a:sym typeface="+mn-lt"/>
              </a:rPr>
              <a:t>DES</a:t>
            </a:r>
            <a:r>
              <a:rPr lang="zh-CN" altLang="en-US" dirty="0">
                <a:solidFill>
                  <a:srgbClr val="FF0000"/>
                </a:solidFill>
                <a:cs typeface="+mn-ea"/>
                <a:sym typeface="+mn-lt"/>
              </a:rPr>
              <a:t>加密算法静态逆向分析</a:t>
            </a:r>
            <a:endParaRPr lang="en-US" altLang="zh-CN" dirty="0">
              <a:solidFill>
                <a:srgbClr val="FF0000"/>
              </a:solidFill>
              <a:cs typeface="+mn-ea"/>
              <a:sym typeface="+mn-lt"/>
            </a:endParaRPr>
          </a:p>
          <a:p>
            <a:pPr lvl="1"/>
            <a:r>
              <a:rPr lang="en-US" altLang="zh-CN" dirty="0">
                <a:cs typeface="+mn-ea"/>
                <a:sym typeface="+mn-lt"/>
              </a:rPr>
              <a:t>7 </a:t>
            </a:r>
            <a:r>
              <a:rPr lang="zh-CN" altLang="en-US" dirty="0">
                <a:cs typeface="+mn-ea"/>
                <a:sym typeface="+mn-lt"/>
              </a:rPr>
              <a:t>哈希算法静态逆向分析</a:t>
            </a:r>
            <a:endParaRPr lang="en-US" altLang="zh-CN" dirty="0">
              <a:cs typeface="+mn-ea"/>
              <a:sym typeface="+mn-lt"/>
            </a:endParaRPr>
          </a:p>
          <a:p>
            <a:pPr lvl="2"/>
            <a:r>
              <a:rPr lang="en-US" altLang="zh-CN" dirty="0">
                <a:solidFill>
                  <a:srgbClr val="FF0000"/>
                </a:solidFill>
                <a:cs typeface="+mn-ea"/>
                <a:sym typeface="+mn-lt"/>
              </a:rPr>
              <a:t>MD5</a:t>
            </a:r>
            <a:r>
              <a:rPr lang="zh-CN" altLang="en-US" dirty="0">
                <a:solidFill>
                  <a:srgbClr val="FF0000"/>
                </a:solidFill>
                <a:cs typeface="+mn-ea"/>
                <a:sym typeface="+mn-lt"/>
              </a:rPr>
              <a:t>函数静态逆向分析</a:t>
            </a:r>
            <a:endParaRPr lang="en-US" altLang="zh-CN" dirty="0">
              <a:solidFill>
                <a:srgbClr val="FF0000"/>
              </a:solidFill>
              <a:cs typeface="+mn-ea"/>
              <a:sym typeface="+mn-lt"/>
            </a:endParaRPr>
          </a:p>
          <a:p>
            <a:pPr lvl="2"/>
            <a:r>
              <a:rPr lang="en-US" altLang="zh-CN" dirty="0">
                <a:solidFill>
                  <a:srgbClr val="FF0000"/>
                </a:solidFill>
                <a:cs typeface="+mn-ea"/>
                <a:sym typeface="+mn-lt"/>
              </a:rPr>
              <a:t>SHA</a:t>
            </a:r>
            <a:r>
              <a:rPr lang="zh-CN" altLang="en-US" dirty="0">
                <a:solidFill>
                  <a:srgbClr val="FF0000"/>
                </a:solidFill>
                <a:cs typeface="+mn-ea"/>
                <a:sym typeface="+mn-lt"/>
              </a:rPr>
              <a:t>函数静态逆向分析</a:t>
            </a: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pic>
        <p:nvPicPr>
          <p:cNvPr id="4098" name="Picture 2" descr="Secure Your Organization's Data With These Encryption Algorithms |  Encryption Consulting">
            <a:extLst>
              <a:ext uri="{FF2B5EF4-FFF2-40B4-BE49-F238E27FC236}">
                <a16:creationId xmlns:a16="http://schemas.microsoft.com/office/drawing/2014/main" id="{83403E6E-E544-453E-B710-593D23E47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979" y="1484784"/>
            <a:ext cx="2997745" cy="253961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5D286406-0C05-4BA1-B558-B987B8E5C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514652" y="4361646"/>
            <a:ext cx="3164397" cy="2023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7583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02"/>
                                        </p:tgtEl>
                                        <p:attrNameLst>
                                          <p:attrName>style.visibility</p:attrName>
                                        </p:attrNameLst>
                                      </p:cBhvr>
                                      <p:to>
                                        <p:strVal val="visible"/>
                                      </p:to>
                                    </p:set>
                                    <p:animEffect transition="in" filter="fade">
                                      <p:cBhvr>
                                        <p:cTn id="14" dur="1000"/>
                                        <p:tgtEl>
                                          <p:spTgt spid="4102"/>
                                        </p:tgtEl>
                                      </p:cBhvr>
                                    </p:animEffect>
                                    <p:anim calcmode="lin" valueType="num">
                                      <p:cBhvr>
                                        <p:cTn id="15" dur="1000" fill="hold"/>
                                        <p:tgtEl>
                                          <p:spTgt spid="4102"/>
                                        </p:tgtEl>
                                        <p:attrNameLst>
                                          <p:attrName>ppt_x</p:attrName>
                                        </p:attrNameLst>
                                      </p:cBhvr>
                                      <p:tavLst>
                                        <p:tav tm="0">
                                          <p:val>
                                            <p:strVal val="#ppt_x"/>
                                          </p:val>
                                        </p:tav>
                                        <p:tav tm="100000">
                                          <p:val>
                                            <p:strVal val="#ppt_x"/>
                                          </p:val>
                                        </p:tav>
                                      </p:tavLst>
                                    </p:anim>
                                    <p:anim calcmode="lin" valueType="num">
                                      <p:cBhvr>
                                        <p:cTn id="16" dur="1000" fill="hold"/>
                                        <p:tgtEl>
                                          <p:spTgt spid="41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en-US" altLang="zh-CN" dirty="0" err="1">
                <a:cs typeface="+mn-ea"/>
                <a:sym typeface="+mn-lt"/>
              </a:rPr>
              <a:t>WinDbg</a:t>
            </a:r>
            <a:endParaRPr lang="en-US" altLang="zh-CN" dirty="0">
              <a:cs typeface="+mn-ea"/>
              <a:sym typeface="+mn-lt"/>
            </a:endParaRPr>
          </a:p>
          <a:p>
            <a:pPr lvl="1"/>
            <a:r>
              <a:rPr lang="zh-CN" altLang="en-US" dirty="0">
                <a:cs typeface="+mn-ea"/>
                <a:sym typeface="+mn-lt"/>
              </a:rPr>
              <a:t>微软发布的一款免费调试工具，支持用户模式调试和内核模式调试，主要用于内核模式调试。</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75190336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418140" cy="4752528"/>
          </a:xfrm>
        </p:spPr>
        <p:txBody>
          <a:bodyPr/>
          <a:lstStyle/>
          <a:p>
            <a:pPr>
              <a:defRPr/>
            </a:pPr>
            <a:r>
              <a:rPr lang="zh-CN" altLang="en-US" dirty="0">
                <a:cs typeface="+mn-ea"/>
                <a:sym typeface="+mn-lt"/>
              </a:rPr>
              <a:t>“用户模式”和“内核模式”</a:t>
            </a:r>
            <a:endParaRPr lang="en-US" altLang="zh-CN" dirty="0">
              <a:cs typeface="+mn-ea"/>
              <a:sym typeface="+mn-lt"/>
            </a:endParaRPr>
          </a:p>
          <a:p>
            <a:pPr lvl="1">
              <a:defRPr/>
            </a:pPr>
            <a:r>
              <a:rPr lang="zh-CN" altLang="en-US" sz="2400" dirty="0">
                <a:cs typeface="+mn-ea"/>
                <a:sym typeface="+mn-lt"/>
              </a:rPr>
              <a:t>运行 </a:t>
            </a:r>
            <a:r>
              <a:rPr lang="en-US" altLang="zh-CN" sz="2400" dirty="0">
                <a:cs typeface="+mn-ea"/>
                <a:sym typeface="+mn-lt"/>
              </a:rPr>
              <a:t>Windows </a:t>
            </a:r>
            <a:r>
              <a:rPr lang="zh-CN" altLang="en-US" sz="2400" dirty="0">
                <a:cs typeface="+mn-ea"/>
                <a:sym typeface="+mn-lt"/>
              </a:rPr>
              <a:t>计算机中的处理器有两个不同模式：“用户模式”和“内核模式”。</a:t>
            </a:r>
            <a:endParaRPr lang="en-US" altLang="zh-CN" sz="2400" dirty="0">
              <a:cs typeface="+mn-ea"/>
              <a:sym typeface="+mn-lt"/>
            </a:endParaRPr>
          </a:p>
          <a:p>
            <a:pPr lvl="2">
              <a:defRPr/>
            </a:pPr>
            <a:r>
              <a:rPr lang="zh-CN" altLang="en-US" sz="2000" dirty="0">
                <a:cs typeface="+mn-ea"/>
                <a:sym typeface="+mn-lt"/>
              </a:rPr>
              <a:t>根据处理器上运行的代码的类型，处理器在两个模式之间切换。应用程序在用户模式下运行，核心操作系统组件在内核模式下运行。多个驱动程序在内核模式下运行，但某些驱动程序在用户模式下运行。</a:t>
            </a:r>
            <a:endParaRPr lang="en-US" altLang="zh-CN" sz="2000" dirty="0">
              <a:cs typeface="+mn-ea"/>
              <a:sym typeface="+mn-lt"/>
            </a:endParaRPr>
          </a:p>
          <a:p>
            <a:pPr lvl="2">
              <a:defRPr/>
            </a:pPr>
            <a:r>
              <a:rPr lang="zh-CN" altLang="en-US" sz="2000" dirty="0">
                <a:cs typeface="+mn-ea"/>
                <a:sym typeface="+mn-lt"/>
              </a:rPr>
              <a:t>在内核模式下运行的所有代码都共享单个虚拟地址空间。如果内核模式驱动程序意外写入错误的虚拟地址，则属于操作系统或其他驱动程序的数据可能会受到损坏。</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35741636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pic>
        <p:nvPicPr>
          <p:cNvPr id="2050" name="Picture 2" descr="系统调用syscall---用户态切换到内核态的唯一途径- 爱编程的小兵- 博客园">
            <a:extLst>
              <a:ext uri="{FF2B5EF4-FFF2-40B4-BE49-F238E27FC236}">
                <a16:creationId xmlns:a16="http://schemas.microsoft.com/office/drawing/2014/main" id="{A2CEA344-7FEF-4883-8AF1-B1A074222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0952" y="1844824"/>
            <a:ext cx="5266631" cy="396044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45469799-54FD-4B62-AA5F-736B52971820}"/>
              </a:ext>
            </a:extLst>
          </p:cNvPr>
          <p:cNvPicPr>
            <a:picLocks noChangeAspect="1"/>
          </p:cNvPicPr>
          <p:nvPr/>
        </p:nvPicPr>
        <p:blipFill>
          <a:blip r:embed="rId3"/>
          <a:stretch>
            <a:fillRect/>
          </a:stretch>
        </p:blipFill>
        <p:spPr>
          <a:xfrm>
            <a:off x="138566" y="2780928"/>
            <a:ext cx="4162202" cy="3463082"/>
          </a:xfrm>
          <a:prstGeom prst="rect">
            <a:avLst/>
          </a:prstGeom>
        </p:spPr>
      </p:pic>
    </p:spTree>
    <p:extLst>
      <p:ext uri="{BB962C8B-B14F-4D97-AF65-F5344CB8AC3E}">
        <p14:creationId xmlns:p14="http://schemas.microsoft.com/office/powerpoint/2010/main" val="8260088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normAutofit/>
          </a:bodyPr>
          <a:lstStyle/>
          <a:p>
            <a:r>
              <a:rPr lang="zh-CN" altLang="en-US" dirty="0">
                <a:cs typeface="+mn-ea"/>
                <a:sym typeface="+mn-lt"/>
              </a:rPr>
              <a:t>“用户模式”和“内核模式”</a:t>
            </a:r>
          </a:p>
          <a:p>
            <a:pPr lvl="1"/>
            <a:r>
              <a:rPr lang="zh-CN" altLang="en-US" dirty="0">
                <a:cs typeface="+mn-ea"/>
                <a:sym typeface="+mn-lt"/>
              </a:rPr>
              <a:t>当启动用户模式的应用程序时，</a:t>
            </a:r>
            <a:r>
              <a:rPr lang="en-US" altLang="zh-CN" dirty="0">
                <a:cs typeface="+mn-ea"/>
                <a:sym typeface="+mn-lt"/>
              </a:rPr>
              <a:t>Windows </a:t>
            </a:r>
            <a:r>
              <a:rPr lang="zh-CN" altLang="en-US" dirty="0">
                <a:cs typeface="+mn-ea"/>
                <a:sym typeface="+mn-lt"/>
              </a:rPr>
              <a:t>会为该应用程序创建“进程”。进程为应用程序提供专用的“虚拟地址空间”和专用的“句柄表格”。</a:t>
            </a:r>
          </a:p>
          <a:p>
            <a:pPr lvl="1"/>
            <a:r>
              <a:rPr lang="zh-CN" altLang="en-US" dirty="0">
                <a:cs typeface="+mn-ea"/>
                <a:sym typeface="+mn-lt"/>
              </a:rPr>
              <a:t>应用程序的虚拟地址空间为专用空间，一个应用程序无法更改属于其他应用程序的数据。每个应用程序都孤立运行。</a:t>
            </a:r>
          </a:p>
          <a:p>
            <a:pPr lvl="1"/>
            <a:r>
              <a:rPr lang="zh-CN" altLang="en-US" dirty="0">
                <a:cs typeface="+mn-ea"/>
                <a:sym typeface="+mn-lt"/>
              </a:rPr>
              <a:t>在用户模式下运行的处理器无法访问为操作系统保留的虚拟地址，防止应用程序更改并且可能损坏关键的操作系统数据。</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162525833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开始调试</a:t>
            </a:r>
            <a:endParaRPr lang="en-US" altLang="zh-CN" dirty="0">
              <a:cs typeface="+mn-ea"/>
              <a:sym typeface="+mn-lt"/>
            </a:endParaRPr>
          </a:p>
          <a:p>
            <a:pPr lvl="1"/>
            <a:r>
              <a:rPr lang="zh-CN" altLang="en-US" dirty="0">
                <a:cs typeface="+mn-ea"/>
                <a:sym typeface="+mn-lt"/>
              </a:rPr>
              <a:t>用</a:t>
            </a:r>
            <a:r>
              <a:rPr lang="en-US" altLang="zh-CN" dirty="0" err="1">
                <a:cs typeface="+mn-ea"/>
                <a:sym typeface="+mn-lt"/>
              </a:rPr>
              <a:t>WinDbg</a:t>
            </a:r>
            <a:r>
              <a:rPr lang="zh-CN" altLang="en-US" dirty="0">
                <a:cs typeface="+mn-ea"/>
                <a:sym typeface="+mn-lt"/>
              </a:rPr>
              <a:t>调试程序和</a:t>
            </a:r>
            <a:r>
              <a:rPr lang="en-US" altLang="zh-CN" dirty="0">
                <a:cs typeface="+mn-ea"/>
                <a:sym typeface="+mn-lt"/>
              </a:rPr>
              <a:t>x32dbg</a:t>
            </a:r>
            <a:r>
              <a:rPr lang="zh-CN" altLang="en-US" dirty="0">
                <a:cs typeface="+mn-ea"/>
                <a:sym typeface="+mn-lt"/>
              </a:rPr>
              <a:t>一样，可以打开一个可执行文件来调试，或是附加到正在运行的进程上来调试。</a:t>
            </a:r>
            <a:endParaRPr lang="en-US" altLang="zh-CN" dirty="0">
              <a:cs typeface="+mn-ea"/>
              <a:sym typeface="+mn-lt"/>
            </a:endParaRPr>
          </a:p>
          <a:p>
            <a:pPr lvl="1"/>
            <a:r>
              <a:rPr lang="zh-CN" altLang="en-US" dirty="0">
                <a:cs typeface="+mn-ea"/>
                <a:sym typeface="+mn-lt"/>
              </a:rPr>
              <a:t>具体操作为：</a:t>
            </a:r>
            <a:r>
              <a:rPr lang="en-US" altLang="zh-CN" dirty="0" err="1">
                <a:cs typeface="+mn-ea"/>
                <a:sym typeface="+mn-lt"/>
              </a:rPr>
              <a:t>FileOpen</a:t>
            </a:r>
            <a:r>
              <a:rPr lang="en-US" altLang="zh-CN" dirty="0">
                <a:cs typeface="+mn-ea"/>
                <a:sym typeface="+mn-lt"/>
              </a:rPr>
              <a:t> Executable/Attach to a Process</a:t>
            </a:r>
            <a:r>
              <a:rPr lang="zh-CN" altLang="en-US" dirty="0">
                <a:cs typeface="+mn-ea"/>
                <a:sym typeface="+mn-lt"/>
              </a:rPr>
              <a:t>。</a:t>
            </a:r>
            <a:endParaRPr lang="en-US" altLang="zh-CN" dirty="0">
              <a:cs typeface="+mn-ea"/>
              <a:sym typeface="+mn-lt"/>
            </a:endParaRPr>
          </a:p>
          <a:p>
            <a:pPr lvl="1"/>
            <a:r>
              <a:rPr lang="zh-CN" altLang="en-US" dirty="0">
                <a:cs typeface="+mn-ea"/>
                <a:sym typeface="+mn-lt"/>
              </a:rPr>
              <a:t>终止调试的操作为：</a:t>
            </a:r>
            <a:r>
              <a:rPr lang="en-US" altLang="zh-CN" dirty="0" err="1">
                <a:cs typeface="+mn-ea"/>
                <a:sym typeface="+mn-lt"/>
              </a:rPr>
              <a:t>DebugStop</a:t>
            </a:r>
            <a:r>
              <a:rPr lang="en-US" altLang="zh-CN" dirty="0">
                <a:cs typeface="+mn-ea"/>
                <a:sym typeface="+mn-lt"/>
              </a:rPr>
              <a:t> Debugging/Detach </a:t>
            </a:r>
            <a:r>
              <a:rPr lang="en-US" altLang="zh-CN" dirty="0" err="1">
                <a:cs typeface="+mn-ea"/>
                <a:sym typeface="+mn-lt"/>
              </a:rPr>
              <a:t>Debuggee</a:t>
            </a:r>
            <a:r>
              <a:rPr lang="zh-CN" altLang="en-US"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Tree>
    <p:extLst>
      <p:ext uri="{BB962C8B-B14F-4D97-AF65-F5344CB8AC3E}">
        <p14:creationId xmlns:p14="http://schemas.microsoft.com/office/powerpoint/2010/main" val="376797269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en-US" altLang="zh-CN" dirty="0" err="1">
                <a:cs typeface="+mn-ea"/>
                <a:sym typeface="+mn-lt"/>
              </a:rPr>
              <a:t>WinDbg</a:t>
            </a:r>
            <a:r>
              <a:rPr lang="zh-CN" altLang="en-US" dirty="0">
                <a:cs typeface="+mn-ea"/>
                <a:sym typeface="+mn-lt"/>
              </a:rPr>
              <a:t>窗口的名称与用途如下</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sp>
        <p:nvSpPr>
          <p:cNvPr id="6" name="矩形 4"/>
          <p:cNvSpPr>
            <a:spLocks noChangeArrowheads="1"/>
          </p:cNvSpPr>
          <p:nvPr/>
        </p:nvSpPr>
        <p:spPr bwMode="auto">
          <a:xfrm>
            <a:off x="495300" y="2636912"/>
            <a:ext cx="9001125" cy="3140075"/>
          </a:xfrm>
          <a:prstGeom prst="rect">
            <a:avLst/>
          </a:prstGeom>
          <a:solidFill>
            <a:schemeClr val="accent1">
              <a:lumMod val="20000"/>
              <a:lumOff val="80000"/>
            </a:schemeClr>
          </a:solidFill>
          <a:ln>
            <a:noFill/>
          </a:ln>
        </p:spPr>
        <p:txBody>
          <a:bodyPr>
            <a:spAutoFit/>
          </a:bodyPr>
          <a:lstStyle>
            <a:lvl1pPr>
              <a:spcBef>
                <a:spcPct val="20000"/>
              </a:spcBef>
              <a:buBlip>
                <a:blip r:embed="rId2"/>
              </a:buBlip>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1907"/>
              </a:buClr>
              <a:buFont typeface="Wingdings" panose="05000000000000000000" pitchFamily="2" charset="2"/>
              <a:buChar char="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3038F"/>
              </a:buClr>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2CB22C"/>
              </a:buClr>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Font typeface="Wingdings 2" panose="05020102010507070707" pitchFamily="18" charset="2"/>
              <a:buChar char="ò"/>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Font typeface="Wingdings 2" panose="05020102010507070707" pitchFamily="18" charset="2"/>
              <a:buChar char="ò"/>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Font typeface="Wingdings 2" panose="05020102010507070707" pitchFamily="18" charset="2"/>
              <a:buChar char="ò"/>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Font typeface="Wingdings 2" panose="05020102010507070707" pitchFamily="18" charset="2"/>
              <a:buChar char="ò"/>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Font typeface="Wingdings 2" panose="05020102010507070707" pitchFamily="18" charset="2"/>
              <a:buChar char="ò"/>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0" dirty="0">
                <a:latin typeface="+mn-lt"/>
                <a:ea typeface="+mn-ea"/>
                <a:cs typeface="+mn-ea"/>
                <a:sym typeface="+mn-lt"/>
              </a:rPr>
              <a:t>名称                                热键            用途</a:t>
            </a:r>
          </a:p>
          <a:p>
            <a:pPr eaLnBrk="1" hangingPunct="1">
              <a:spcBef>
                <a:spcPct val="0"/>
              </a:spcBef>
              <a:buFontTx/>
              <a:buNone/>
            </a:pPr>
            <a:r>
              <a:rPr lang="en-US" altLang="zh-CN" sz="1800" b="0" dirty="0">
                <a:latin typeface="+mn-lt"/>
                <a:ea typeface="+mn-ea"/>
                <a:cs typeface="+mn-ea"/>
                <a:sym typeface="+mn-lt"/>
              </a:rPr>
              <a:t>Command                       Atl+1           </a:t>
            </a:r>
            <a:r>
              <a:rPr lang="zh-CN" altLang="en-US" sz="1800" b="0" dirty="0">
                <a:latin typeface="+mn-lt"/>
                <a:ea typeface="+mn-ea"/>
                <a:cs typeface="+mn-ea"/>
                <a:sym typeface="+mn-lt"/>
              </a:rPr>
              <a:t>输入命令、显示命令结果和调试信息输出</a:t>
            </a:r>
          </a:p>
          <a:p>
            <a:pPr eaLnBrk="1" hangingPunct="1">
              <a:spcBef>
                <a:spcPct val="0"/>
              </a:spcBef>
              <a:buFontTx/>
              <a:buNone/>
            </a:pPr>
            <a:r>
              <a:rPr lang="en-US" altLang="zh-CN" sz="1800" b="0" dirty="0">
                <a:latin typeface="+mn-lt"/>
                <a:ea typeface="+mn-ea"/>
                <a:cs typeface="+mn-ea"/>
                <a:sym typeface="+mn-lt"/>
              </a:rPr>
              <a:t>Watch                              Alt+2           </a:t>
            </a:r>
            <a:r>
              <a:rPr lang="zh-CN" altLang="en-US" sz="1800" b="0" dirty="0">
                <a:latin typeface="+mn-lt"/>
                <a:ea typeface="+mn-ea"/>
                <a:cs typeface="+mn-ea"/>
                <a:sym typeface="+mn-lt"/>
              </a:rPr>
              <a:t>观察指令全局变量、局部变量和寄存器的信息</a:t>
            </a:r>
          </a:p>
          <a:p>
            <a:pPr eaLnBrk="1" hangingPunct="1">
              <a:spcBef>
                <a:spcPct val="0"/>
              </a:spcBef>
              <a:buFontTx/>
              <a:buNone/>
            </a:pPr>
            <a:r>
              <a:rPr lang="en-US" altLang="zh-CN" sz="1800" b="0" dirty="0">
                <a:latin typeface="+mn-lt"/>
                <a:ea typeface="+mn-ea"/>
                <a:cs typeface="+mn-ea"/>
                <a:sym typeface="+mn-lt"/>
              </a:rPr>
              <a:t>Locals                              Alt+3           </a:t>
            </a:r>
            <a:r>
              <a:rPr lang="zh-CN" altLang="en-US" sz="1800" b="0" dirty="0">
                <a:latin typeface="+mn-lt"/>
                <a:ea typeface="+mn-ea"/>
                <a:cs typeface="+mn-ea"/>
                <a:sym typeface="+mn-lt"/>
              </a:rPr>
              <a:t>自动显示当前函数的所有局部变量</a:t>
            </a:r>
          </a:p>
          <a:p>
            <a:pPr eaLnBrk="1" hangingPunct="1">
              <a:spcBef>
                <a:spcPct val="0"/>
              </a:spcBef>
              <a:buFontTx/>
              <a:buNone/>
            </a:pPr>
            <a:r>
              <a:rPr lang="en-US" altLang="zh-CN" sz="1800" b="0" dirty="0">
                <a:latin typeface="+mn-lt"/>
                <a:ea typeface="+mn-ea"/>
                <a:cs typeface="+mn-ea"/>
                <a:sym typeface="+mn-lt"/>
              </a:rPr>
              <a:t>Registers                         Atl+4           </a:t>
            </a:r>
            <a:r>
              <a:rPr lang="zh-CN" altLang="en-US" sz="1800" b="0" dirty="0">
                <a:latin typeface="+mn-lt"/>
                <a:ea typeface="+mn-ea"/>
                <a:cs typeface="+mn-ea"/>
                <a:sym typeface="+mn-lt"/>
              </a:rPr>
              <a:t>观察和修改寄存器的值</a:t>
            </a:r>
          </a:p>
          <a:p>
            <a:pPr eaLnBrk="1" hangingPunct="1">
              <a:spcBef>
                <a:spcPct val="0"/>
              </a:spcBef>
              <a:buFontTx/>
              <a:buNone/>
            </a:pPr>
            <a:r>
              <a:rPr lang="en-US" altLang="zh-CN" sz="1800" b="0" dirty="0">
                <a:latin typeface="+mn-lt"/>
                <a:ea typeface="+mn-ea"/>
                <a:cs typeface="+mn-ea"/>
                <a:sym typeface="+mn-lt"/>
              </a:rPr>
              <a:t>Memory                           Alt+5           </a:t>
            </a:r>
            <a:r>
              <a:rPr lang="zh-CN" altLang="en-US" sz="1800" b="0" dirty="0">
                <a:latin typeface="+mn-lt"/>
                <a:ea typeface="+mn-ea"/>
                <a:cs typeface="+mn-ea"/>
                <a:sym typeface="+mn-lt"/>
              </a:rPr>
              <a:t>观察和修改内存数据</a:t>
            </a:r>
          </a:p>
          <a:p>
            <a:pPr eaLnBrk="1" hangingPunct="1">
              <a:spcBef>
                <a:spcPct val="0"/>
              </a:spcBef>
              <a:buFontTx/>
              <a:buNone/>
            </a:pPr>
            <a:r>
              <a:rPr lang="en-US" altLang="zh-CN" sz="1800" b="0" dirty="0">
                <a:latin typeface="+mn-lt"/>
                <a:ea typeface="+mn-ea"/>
                <a:cs typeface="+mn-ea"/>
                <a:sym typeface="+mn-lt"/>
              </a:rPr>
              <a:t>Call Stack                        Alt+6           </a:t>
            </a:r>
            <a:r>
              <a:rPr lang="zh-CN" altLang="en-US" sz="1800" b="0" dirty="0">
                <a:latin typeface="+mn-lt"/>
                <a:ea typeface="+mn-ea"/>
                <a:cs typeface="+mn-ea"/>
                <a:sym typeface="+mn-lt"/>
              </a:rPr>
              <a:t>栈中记录的函数调用序列</a:t>
            </a:r>
          </a:p>
          <a:p>
            <a:pPr eaLnBrk="1" hangingPunct="1">
              <a:spcBef>
                <a:spcPct val="0"/>
              </a:spcBef>
              <a:buFontTx/>
              <a:buNone/>
            </a:pPr>
            <a:r>
              <a:rPr lang="en-US" altLang="zh-CN" sz="1800" b="0" dirty="0">
                <a:latin typeface="+mn-lt"/>
                <a:ea typeface="+mn-ea"/>
                <a:cs typeface="+mn-ea"/>
                <a:sym typeface="+mn-lt"/>
              </a:rPr>
              <a:t>Disassembly                    Alt+7           </a:t>
            </a:r>
            <a:r>
              <a:rPr lang="zh-CN" altLang="en-US" sz="1800" b="0" dirty="0">
                <a:latin typeface="+mn-lt"/>
                <a:ea typeface="+mn-ea"/>
                <a:cs typeface="+mn-ea"/>
                <a:sym typeface="+mn-lt"/>
              </a:rPr>
              <a:t>反汇编</a:t>
            </a:r>
          </a:p>
          <a:p>
            <a:pPr eaLnBrk="1" hangingPunct="1">
              <a:spcBef>
                <a:spcPct val="0"/>
              </a:spcBef>
              <a:buFontTx/>
              <a:buNone/>
            </a:pPr>
            <a:r>
              <a:rPr lang="en-US" altLang="zh-CN" sz="1800" b="0" dirty="0">
                <a:latin typeface="+mn-lt"/>
                <a:ea typeface="+mn-ea"/>
                <a:cs typeface="+mn-ea"/>
                <a:sym typeface="+mn-lt"/>
              </a:rPr>
              <a:t>Scratch Pad                     Alt+8           </a:t>
            </a:r>
            <a:r>
              <a:rPr lang="zh-CN" altLang="en-US" sz="1800" b="0" dirty="0">
                <a:latin typeface="+mn-lt"/>
                <a:ea typeface="+mn-ea"/>
                <a:cs typeface="+mn-ea"/>
                <a:sym typeface="+mn-lt"/>
              </a:rPr>
              <a:t>白板，可以用来做调试笔记等</a:t>
            </a:r>
          </a:p>
          <a:p>
            <a:pPr eaLnBrk="1" hangingPunct="1">
              <a:spcBef>
                <a:spcPct val="0"/>
              </a:spcBef>
              <a:buFontTx/>
              <a:buNone/>
            </a:pPr>
            <a:r>
              <a:rPr lang="en-US" altLang="zh-CN" sz="1800" b="0" dirty="0">
                <a:latin typeface="+mn-lt"/>
                <a:ea typeface="+mn-ea"/>
                <a:cs typeface="+mn-ea"/>
                <a:sym typeface="+mn-lt"/>
              </a:rPr>
              <a:t>Processes and Threads   Alt+9           </a:t>
            </a:r>
            <a:r>
              <a:rPr lang="zh-CN" altLang="en-US" sz="1800" b="0" dirty="0">
                <a:latin typeface="+mn-lt"/>
                <a:ea typeface="+mn-ea"/>
                <a:cs typeface="+mn-ea"/>
                <a:sym typeface="+mn-lt"/>
              </a:rPr>
              <a:t>显示所有调试目标的列表，包括进程和线程等</a:t>
            </a:r>
          </a:p>
          <a:p>
            <a:pPr eaLnBrk="1" hangingPunct="1">
              <a:spcBef>
                <a:spcPct val="0"/>
              </a:spcBef>
              <a:buFontTx/>
              <a:buNone/>
            </a:pPr>
            <a:r>
              <a:rPr lang="en-US" altLang="zh-CN" sz="1800" b="0" dirty="0">
                <a:latin typeface="+mn-lt"/>
                <a:ea typeface="+mn-ea"/>
                <a:cs typeface="+mn-ea"/>
                <a:sym typeface="+mn-lt"/>
              </a:rPr>
              <a:t>Command Browser          </a:t>
            </a:r>
            <a:r>
              <a:rPr lang="en-US" altLang="zh-CN" sz="1800" b="0" dirty="0" err="1">
                <a:latin typeface="+mn-lt"/>
                <a:ea typeface="+mn-ea"/>
                <a:cs typeface="+mn-ea"/>
                <a:sym typeface="+mn-lt"/>
              </a:rPr>
              <a:t>Alt+N</a:t>
            </a:r>
            <a:r>
              <a:rPr lang="en-US" altLang="zh-CN" sz="1800" b="0" dirty="0">
                <a:latin typeface="+mn-lt"/>
                <a:ea typeface="+mn-ea"/>
                <a:cs typeface="+mn-ea"/>
                <a:sym typeface="+mn-lt"/>
              </a:rPr>
              <a:t>           </a:t>
            </a:r>
            <a:r>
              <a:rPr lang="zh-CN" altLang="en-US" sz="1800" b="0" dirty="0">
                <a:latin typeface="+mn-lt"/>
                <a:ea typeface="+mn-ea"/>
                <a:cs typeface="+mn-ea"/>
                <a:sym typeface="+mn-lt"/>
              </a:rPr>
              <a:t>执行和浏览命令</a:t>
            </a:r>
          </a:p>
        </p:txBody>
      </p:sp>
    </p:spTree>
    <p:extLst>
      <p:ext uri="{BB962C8B-B14F-4D97-AF65-F5344CB8AC3E}">
        <p14:creationId xmlns:p14="http://schemas.microsoft.com/office/powerpoint/2010/main" val="3338512776"/>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断点相关</a:t>
            </a:r>
            <a:endParaRPr lang="en-US" altLang="zh-CN" dirty="0">
              <a:cs typeface="+mn-ea"/>
              <a:sym typeface="+mn-lt"/>
            </a:endParaRPr>
          </a:p>
          <a:p>
            <a:pPr lvl="1"/>
            <a:r>
              <a:rPr lang="zh-CN" altLang="en-US" dirty="0">
                <a:cs typeface="+mn-ea"/>
                <a:sym typeface="+mn-lt"/>
              </a:rPr>
              <a:t>在</a:t>
            </a:r>
            <a:r>
              <a:rPr lang="en-US" altLang="zh-CN" dirty="0" err="1">
                <a:cs typeface="+mn-ea"/>
                <a:sym typeface="+mn-lt"/>
              </a:rPr>
              <a:t>WinDbg</a:t>
            </a:r>
            <a:r>
              <a:rPr lang="zh-CN" altLang="en-US" dirty="0">
                <a:cs typeface="+mn-ea"/>
                <a:sym typeface="+mn-lt"/>
              </a:rPr>
              <a:t>中下断点的命令为：</a:t>
            </a:r>
            <a:r>
              <a:rPr lang="en-US" altLang="zh-CN" dirty="0">
                <a:cs typeface="+mn-ea"/>
                <a:sym typeface="+mn-lt"/>
              </a:rPr>
              <a:t>&lt;</a:t>
            </a:r>
            <a:r>
              <a:rPr lang="en-US" altLang="zh-CN" dirty="0" err="1">
                <a:cs typeface="+mn-ea"/>
                <a:sym typeface="+mn-lt"/>
              </a:rPr>
              <a:t>bp</a:t>
            </a:r>
            <a:r>
              <a:rPr lang="en-US" altLang="zh-CN" dirty="0">
                <a:cs typeface="+mn-ea"/>
                <a:sym typeface="+mn-lt"/>
              </a:rPr>
              <a:t> address</a:t>
            </a:r>
            <a:r>
              <a:rPr lang="zh-CN" altLang="en-US" dirty="0">
                <a:cs typeface="+mn-ea"/>
                <a:sym typeface="+mn-lt"/>
              </a:rPr>
              <a:t>或</a:t>
            </a:r>
            <a:r>
              <a:rPr lang="en-US" altLang="zh-CN" dirty="0" err="1">
                <a:cs typeface="+mn-ea"/>
                <a:sym typeface="+mn-lt"/>
              </a:rPr>
              <a:t>ModuleName!APIName</a:t>
            </a:r>
            <a:r>
              <a:rPr lang="en-US" altLang="zh-CN" dirty="0">
                <a:cs typeface="+mn-ea"/>
                <a:sym typeface="+mn-lt"/>
              </a:rPr>
              <a:t>&gt;</a:t>
            </a:r>
          </a:p>
          <a:p>
            <a:pPr lvl="1"/>
            <a:r>
              <a:rPr lang="zh-CN" altLang="en-US" dirty="0">
                <a:cs typeface="+mn-ea"/>
                <a:sym typeface="+mn-lt"/>
              </a:rPr>
              <a:t>例如</a:t>
            </a:r>
            <a:r>
              <a:rPr lang="en-US" altLang="zh-CN" dirty="0" err="1">
                <a:cs typeface="+mn-ea"/>
                <a:sym typeface="+mn-lt"/>
              </a:rPr>
              <a:t>bp</a:t>
            </a:r>
            <a:r>
              <a:rPr lang="en-US" altLang="zh-CN" dirty="0">
                <a:cs typeface="+mn-ea"/>
                <a:sym typeface="+mn-lt"/>
              </a:rPr>
              <a:t> 401000</a:t>
            </a:r>
            <a:r>
              <a:rPr lang="zh-CN" altLang="en-US" dirty="0">
                <a:cs typeface="+mn-ea"/>
                <a:sym typeface="+mn-lt"/>
              </a:rPr>
              <a:t>，</a:t>
            </a:r>
            <a:endParaRPr lang="en-US" altLang="zh-CN" dirty="0">
              <a:cs typeface="+mn-ea"/>
              <a:sym typeface="+mn-lt"/>
            </a:endParaRPr>
          </a:p>
          <a:p>
            <a:pPr lvl="1"/>
            <a:r>
              <a:rPr lang="zh-CN" altLang="en-US" dirty="0">
                <a:cs typeface="+mn-ea"/>
                <a:sym typeface="+mn-lt"/>
              </a:rPr>
              <a:t>例如</a:t>
            </a:r>
            <a:r>
              <a:rPr lang="en-US" altLang="zh-CN" dirty="0" err="1">
                <a:cs typeface="+mn-ea"/>
                <a:sym typeface="+mn-lt"/>
              </a:rPr>
              <a:t>bp</a:t>
            </a:r>
            <a:r>
              <a:rPr lang="en-US" altLang="zh-CN" dirty="0">
                <a:cs typeface="+mn-ea"/>
                <a:sym typeface="+mn-lt"/>
              </a:rPr>
              <a:t> kernel32!GetCommandLineW</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graphicFrame>
        <p:nvGraphicFramePr>
          <p:cNvPr id="6" name="表格 5"/>
          <p:cNvGraphicFramePr>
            <a:graphicFrameLocks noGrp="1"/>
          </p:cNvGraphicFramePr>
          <p:nvPr>
            <p:extLst>
              <p:ext uri="{D42A27DB-BD31-4B8C-83A1-F6EECF244321}">
                <p14:modId xmlns:p14="http://schemas.microsoft.com/office/powerpoint/2010/main" val="2827074888"/>
              </p:ext>
            </p:extLst>
          </p:nvPr>
        </p:nvGraphicFramePr>
        <p:xfrm>
          <a:off x="848544" y="4149080"/>
          <a:ext cx="8346132" cy="2260600"/>
        </p:xfrm>
        <a:graphic>
          <a:graphicData uri="http://schemas.openxmlformats.org/drawingml/2006/table">
            <a:tbl>
              <a:tblPr>
                <a:tableStyleId>{5DA37D80-6434-44D0-A028-1B22A696006F}</a:tableStyleId>
              </a:tblPr>
              <a:tblGrid>
                <a:gridCol w="2019226">
                  <a:extLst>
                    <a:ext uri="{9D8B030D-6E8A-4147-A177-3AD203B41FA5}">
                      <a16:colId xmlns:a16="http://schemas.microsoft.com/office/drawing/2014/main" val="20000"/>
                    </a:ext>
                  </a:extLst>
                </a:gridCol>
                <a:gridCol w="6326906">
                  <a:extLst>
                    <a:ext uri="{9D8B030D-6E8A-4147-A177-3AD203B41FA5}">
                      <a16:colId xmlns:a16="http://schemas.microsoft.com/office/drawing/2014/main" val="20001"/>
                    </a:ext>
                  </a:extLst>
                </a:gridCol>
              </a:tblGrid>
              <a:tr h="0">
                <a:tc>
                  <a:txBody>
                    <a:bodyPr/>
                    <a:lstStyle/>
                    <a:p>
                      <a:pPr indent="127000" algn="just">
                        <a:lnSpc>
                          <a:spcPts val="2300"/>
                        </a:lnSpc>
                        <a:spcAft>
                          <a:spcPts val="0"/>
                        </a:spcAft>
                      </a:pPr>
                      <a:r>
                        <a:rPr lang="zh-CN" sz="2000" kern="100" dirty="0">
                          <a:latin typeface="+mn-lt"/>
                          <a:ea typeface="+mn-ea"/>
                          <a:cs typeface="+mn-ea"/>
                          <a:sym typeface="+mn-lt"/>
                        </a:rPr>
                        <a:t>断点相关命令</a:t>
                      </a: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dirty="0">
                          <a:latin typeface="+mn-lt"/>
                          <a:ea typeface="+mn-ea"/>
                          <a:cs typeface="+mn-ea"/>
                          <a:sym typeface="+mn-lt"/>
                        </a:rPr>
                        <a:t>命令功能</a:t>
                      </a:r>
                    </a:p>
                  </a:txBody>
                  <a:tcPr marL="68580" marR="68580" marT="0" marB="0">
                    <a:solidFill>
                      <a:schemeClr val="accent2">
                        <a:lumMod val="20000"/>
                        <a:lumOff val="80000"/>
                      </a:schemeClr>
                    </a:solidFill>
                  </a:tcPr>
                </a:tc>
                <a:extLst>
                  <a:ext uri="{0D108BD9-81ED-4DB2-BD59-A6C34878D82A}">
                    <a16:rowId xmlns:a16="http://schemas.microsoft.com/office/drawing/2014/main" val="10000"/>
                  </a:ext>
                </a:extLst>
              </a:tr>
              <a:tr h="0">
                <a:tc>
                  <a:txBody>
                    <a:bodyPr/>
                    <a:lstStyle/>
                    <a:p>
                      <a:pPr indent="127000" algn="just">
                        <a:lnSpc>
                          <a:spcPts val="2300"/>
                        </a:lnSpc>
                        <a:spcAft>
                          <a:spcPts val="0"/>
                        </a:spcAft>
                      </a:pPr>
                      <a:r>
                        <a:rPr lang="en-US" sz="1800" kern="100">
                          <a:latin typeface="+mn-lt"/>
                          <a:ea typeface="+mn-ea"/>
                          <a:cs typeface="+mn-ea"/>
                          <a:sym typeface="+mn-lt"/>
                        </a:rPr>
                        <a:t>bl</a:t>
                      </a:r>
                      <a:endParaRPr lang="zh-CN" sz="18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1800" kern="100">
                          <a:latin typeface="+mn-lt"/>
                          <a:ea typeface="+mn-ea"/>
                          <a:cs typeface="+mn-ea"/>
                          <a:sym typeface="+mn-lt"/>
                        </a:rPr>
                        <a:t>列出所有断点</a:t>
                      </a:r>
                    </a:p>
                  </a:txBody>
                  <a:tcPr marL="68580" marR="68580" marT="0" marB="0">
                    <a:solidFill>
                      <a:schemeClr val="accent2">
                        <a:lumMod val="20000"/>
                        <a:lumOff val="80000"/>
                      </a:schemeClr>
                    </a:solidFill>
                  </a:tcPr>
                </a:tc>
                <a:extLst>
                  <a:ext uri="{0D108BD9-81ED-4DB2-BD59-A6C34878D82A}">
                    <a16:rowId xmlns:a16="http://schemas.microsoft.com/office/drawing/2014/main" val="10001"/>
                  </a:ext>
                </a:extLst>
              </a:tr>
              <a:tr h="0">
                <a:tc>
                  <a:txBody>
                    <a:bodyPr/>
                    <a:lstStyle/>
                    <a:p>
                      <a:pPr indent="127000" algn="just">
                        <a:lnSpc>
                          <a:spcPts val="2300"/>
                        </a:lnSpc>
                        <a:spcAft>
                          <a:spcPts val="0"/>
                        </a:spcAft>
                      </a:pPr>
                      <a:r>
                        <a:rPr lang="en-US" sz="1800" kern="100" dirty="0" err="1">
                          <a:latin typeface="+mn-lt"/>
                          <a:ea typeface="+mn-ea"/>
                          <a:cs typeface="+mn-ea"/>
                          <a:sym typeface="+mn-lt"/>
                        </a:rPr>
                        <a:t>bd</a:t>
                      </a:r>
                      <a:r>
                        <a:rPr lang="en-US" sz="1800" kern="100" dirty="0">
                          <a:latin typeface="+mn-lt"/>
                          <a:ea typeface="+mn-ea"/>
                          <a:cs typeface="+mn-ea"/>
                          <a:sym typeface="+mn-lt"/>
                        </a:rPr>
                        <a:t>/be</a:t>
                      </a:r>
                      <a:endParaRPr lang="zh-CN" sz="1800" kern="100" dirty="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1800" kern="100" dirty="0">
                          <a:latin typeface="+mn-lt"/>
                          <a:ea typeface="+mn-ea"/>
                          <a:cs typeface="+mn-ea"/>
                          <a:sym typeface="+mn-lt"/>
                        </a:rPr>
                        <a:t>禁止</a:t>
                      </a:r>
                      <a:r>
                        <a:rPr lang="en-US" sz="1800" kern="100" dirty="0">
                          <a:latin typeface="+mn-lt"/>
                          <a:ea typeface="+mn-ea"/>
                          <a:cs typeface="+mn-ea"/>
                          <a:sym typeface="+mn-lt"/>
                        </a:rPr>
                        <a:t>/</a:t>
                      </a:r>
                      <a:r>
                        <a:rPr lang="zh-CN" sz="1800" kern="100" dirty="0">
                          <a:latin typeface="+mn-lt"/>
                          <a:ea typeface="+mn-ea"/>
                          <a:cs typeface="+mn-ea"/>
                          <a:sym typeface="+mn-lt"/>
                        </a:rPr>
                        <a:t>启用断点（</a:t>
                      </a:r>
                      <a:r>
                        <a:rPr lang="en-US" sz="1800" kern="100" dirty="0">
                          <a:latin typeface="+mn-lt"/>
                          <a:ea typeface="+mn-ea"/>
                          <a:cs typeface="+mn-ea"/>
                          <a:sym typeface="+mn-lt"/>
                        </a:rPr>
                        <a:t>Disable</a:t>
                      </a:r>
                      <a:r>
                        <a:rPr lang="zh-CN" sz="1800" kern="100" dirty="0">
                          <a:latin typeface="+mn-lt"/>
                          <a:ea typeface="+mn-ea"/>
                          <a:cs typeface="+mn-ea"/>
                          <a:sym typeface="+mn-lt"/>
                        </a:rPr>
                        <a:t>），</a:t>
                      </a:r>
                      <a:r>
                        <a:rPr lang="en-US" sz="1800" kern="100" dirty="0" err="1">
                          <a:latin typeface="+mn-lt"/>
                          <a:ea typeface="+mn-ea"/>
                          <a:cs typeface="+mn-ea"/>
                          <a:sym typeface="+mn-lt"/>
                        </a:rPr>
                        <a:t>bd</a:t>
                      </a:r>
                      <a:r>
                        <a:rPr lang="en-US" sz="1800" kern="100" dirty="0">
                          <a:latin typeface="+mn-lt"/>
                          <a:ea typeface="+mn-ea"/>
                          <a:cs typeface="+mn-ea"/>
                          <a:sym typeface="+mn-lt"/>
                        </a:rPr>
                        <a:t> 1</a:t>
                      </a:r>
                      <a:r>
                        <a:rPr lang="zh-CN" sz="1800" kern="100" dirty="0">
                          <a:latin typeface="+mn-lt"/>
                          <a:ea typeface="+mn-ea"/>
                          <a:cs typeface="+mn-ea"/>
                          <a:sym typeface="+mn-lt"/>
                        </a:rPr>
                        <a:t>表示禁止</a:t>
                      </a:r>
                      <a:r>
                        <a:rPr lang="en-US" sz="1800" kern="100" dirty="0">
                          <a:latin typeface="+mn-lt"/>
                          <a:ea typeface="+mn-ea"/>
                          <a:cs typeface="+mn-ea"/>
                          <a:sym typeface="+mn-lt"/>
                        </a:rPr>
                        <a:t>1</a:t>
                      </a:r>
                      <a:r>
                        <a:rPr lang="zh-CN" sz="1800" kern="100" dirty="0">
                          <a:latin typeface="+mn-lt"/>
                          <a:ea typeface="+mn-ea"/>
                          <a:cs typeface="+mn-ea"/>
                          <a:sym typeface="+mn-lt"/>
                        </a:rPr>
                        <a:t>号断点；</a:t>
                      </a:r>
                      <a:endParaRPr lang="en-US" altLang="zh-CN" sz="1800" kern="100" dirty="0">
                        <a:latin typeface="+mn-lt"/>
                        <a:ea typeface="+mn-ea"/>
                        <a:cs typeface="+mn-ea"/>
                        <a:sym typeface="+mn-lt"/>
                      </a:endParaRPr>
                    </a:p>
                    <a:p>
                      <a:pPr indent="127000" algn="just">
                        <a:lnSpc>
                          <a:spcPts val="2300"/>
                        </a:lnSpc>
                        <a:spcAft>
                          <a:spcPts val="0"/>
                        </a:spcAft>
                      </a:pPr>
                      <a:r>
                        <a:rPr lang="en-US" sz="1800" kern="100" dirty="0">
                          <a:latin typeface="+mn-lt"/>
                          <a:ea typeface="+mn-ea"/>
                          <a:cs typeface="+mn-ea"/>
                          <a:sym typeface="+mn-lt"/>
                        </a:rPr>
                        <a:t>be 1</a:t>
                      </a:r>
                      <a:r>
                        <a:rPr lang="zh-CN" sz="1800" kern="100" dirty="0">
                          <a:latin typeface="+mn-lt"/>
                          <a:ea typeface="+mn-ea"/>
                          <a:cs typeface="+mn-ea"/>
                          <a:sym typeface="+mn-lt"/>
                        </a:rPr>
                        <a:t>表示启用</a:t>
                      </a:r>
                      <a:r>
                        <a:rPr lang="en-US" sz="1800" kern="100" dirty="0">
                          <a:latin typeface="+mn-lt"/>
                          <a:ea typeface="+mn-ea"/>
                          <a:cs typeface="+mn-ea"/>
                          <a:sym typeface="+mn-lt"/>
                        </a:rPr>
                        <a:t>1</a:t>
                      </a:r>
                      <a:r>
                        <a:rPr lang="zh-CN" sz="1800" kern="100" dirty="0">
                          <a:latin typeface="+mn-lt"/>
                          <a:ea typeface="+mn-ea"/>
                          <a:cs typeface="+mn-ea"/>
                          <a:sym typeface="+mn-lt"/>
                        </a:rPr>
                        <a:t>号断点</a:t>
                      </a:r>
                    </a:p>
                  </a:txBody>
                  <a:tcPr marL="68580" marR="68580" marT="0" marB="0">
                    <a:solidFill>
                      <a:schemeClr val="accent2">
                        <a:lumMod val="20000"/>
                        <a:lumOff val="80000"/>
                      </a:schemeClr>
                    </a:solidFill>
                  </a:tcPr>
                </a:tc>
                <a:extLst>
                  <a:ext uri="{0D108BD9-81ED-4DB2-BD59-A6C34878D82A}">
                    <a16:rowId xmlns:a16="http://schemas.microsoft.com/office/drawing/2014/main" val="10002"/>
                  </a:ext>
                </a:extLst>
              </a:tr>
              <a:tr h="0">
                <a:tc>
                  <a:txBody>
                    <a:bodyPr/>
                    <a:lstStyle/>
                    <a:p>
                      <a:pPr indent="127000" algn="just">
                        <a:lnSpc>
                          <a:spcPts val="2300"/>
                        </a:lnSpc>
                        <a:spcAft>
                          <a:spcPts val="0"/>
                        </a:spcAft>
                      </a:pPr>
                      <a:r>
                        <a:rPr lang="en-US" sz="1800" kern="100">
                          <a:latin typeface="+mn-lt"/>
                          <a:ea typeface="+mn-ea"/>
                          <a:cs typeface="+mn-ea"/>
                          <a:sym typeface="+mn-lt"/>
                        </a:rPr>
                        <a:t>bc</a:t>
                      </a:r>
                      <a:endParaRPr lang="zh-CN" sz="18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1800" kern="100">
                          <a:latin typeface="+mn-lt"/>
                          <a:ea typeface="+mn-ea"/>
                          <a:cs typeface="+mn-ea"/>
                          <a:sym typeface="+mn-lt"/>
                        </a:rPr>
                        <a:t>清除断点，</a:t>
                      </a:r>
                      <a:r>
                        <a:rPr lang="en-US" sz="1800" kern="100">
                          <a:latin typeface="+mn-lt"/>
                          <a:ea typeface="+mn-ea"/>
                          <a:cs typeface="+mn-ea"/>
                          <a:sym typeface="+mn-lt"/>
                        </a:rPr>
                        <a:t>bc 1</a:t>
                      </a:r>
                      <a:r>
                        <a:rPr lang="zh-CN" sz="1800" kern="100">
                          <a:latin typeface="+mn-lt"/>
                          <a:ea typeface="+mn-ea"/>
                          <a:cs typeface="+mn-ea"/>
                          <a:sym typeface="+mn-lt"/>
                        </a:rPr>
                        <a:t>表示清除</a:t>
                      </a:r>
                      <a:r>
                        <a:rPr lang="en-US" sz="1800" kern="100">
                          <a:latin typeface="+mn-lt"/>
                          <a:ea typeface="+mn-ea"/>
                          <a:cs typeface="+mn-ea"/>
                          <a:sym typeface="+mn-lt"/>
                        </a:rPr>
                        <a:t>1</a:t>
                      </a:r>
                      <a:r>
                        <a:rPr lang="zh-CN" sz="1800" kern="100">
                          <a:latin typeface="+mn-lt"/>
                          <a:ea typeface="+mn-ea"/>
                          <a:cs typeface="+mn-ea"/>
                          <a:sym typeface="+mn-lt"/>
                        </a:rPr>
                        <a:t>号断点，清除多个可用‘，’将断点编号隔开；用</a:t>
                      </a:r>
                      <a:r>
                        <a:rPr lang="en-US" sz="1800" kern="100">
                          <a:latin typeface="+mn-lt"/>
                          <a:ea typeface="+mn-ea"/>
                          <a:cs typeface="+mn-ea"/>
                          <a:sym typeface="+mn-lt"/>
                        </a:rPr>
                        <a:t>*</a:t>
                      </a:r>
                      <a:r>
                        <a:rPr lang="zh-CN" sz="1800" kern="100">
                          <a:latin typeface="+mn-lt"/>
                          <a:ea typeface="+mn-ea"/>
                          <a:cs typeface="+mn-ea"/>
                          <a:sym typeface="+mn-lt"/>
                        </a:rPr>
                        <a:t>匹配待清除断点，用</a:t>
                      </a:r>
                      <a:r>
                        <a:rPr lang="en-US" sz="1800" kern="100">
                          <a:latin typeface="+mn-lt"/>
                          <a:ea typeface="+mn-ea"/>
                          <a:cs typeface="+mn-ea"/>
                          <a:sym typeface="+mn-lt"/>
                        </a:rPr>
                        <a:t>-</a:t>
                      </a:r>
                      <a:r>
                        <a:rPr lang="zh-CN" sz="1800" kern="100">
                          <a:latin typeface="+mn-lt"/>
                          <a:ea typeface="+mn-ea"/>
                          <a:cs typeface="+mn-ea"/>
                          <a:sym typeface="+mn-lt"/>
                        </a:rPr>
                        <a:t>表示范围；</a:t>
                      </a:r>
                    </a:p>
                  </a:txBody>
                  <a:tcPr marL="68580" marR="68580" marT="0" marB="0">
                    <a:solidFill>
                      <a:schemeClr val="accent2">
                        <a:lumMod val="20000"/>
                        <a:lumOff val="80000"/>
                      </a:schemeClr>
                    </a:solidFill>
                  </a:tcPr>
                </a:tc>
                <a:extLst>
                  <a:ext uri="{0D108BD9-81ED-4DB2-BD59-A6C34878D82A}">
                    <a16:rowId xmlns:a16="http://schemas.microsoft.com/office/drawing/2014/main" val="10003"/>
                  </a:ext>
                </a:extLst>
              </a:tr>
              <a:tr h="0">
                <a:tc>
                  <a:txBody>
                    <a:bodyPr/>
                    <a:lstStyle/>
                    <a:p>
                      <a:pPr indent="127000" algn="just">
                        <a:lnSpc>
                          <a:spcPts val="2300"/>
                        </a:lnSpc>
                        <a:spcAft>
                          <a:spcPts val="0"/>
                        </a:spcAft>
                      </a:pPr>
                      <a:r>
                        <a:rPr lang="en-US" sz="1800" kern="100">
                          <a:latin typeface="+mn-lt"/>
                          <a:ea typeface="+mn-ea"/>
                          <a:cs typeface="+mn-ea"/>
                          <a:sym typeface="+mn-lt"/>
                        </a:rPr>
                        <a:t>bp$exentry</a:t>
                      </a:r>
                      <a:endParaRPr lang="zh-CN" sz="18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en-US" sz="1800" kern="100" dirty="0" err="1">
                          <a:latin typeface="+mn-lt"/>
                          <a:ea typeface="+mn-ea"/>
                          <a:cs typeface="+mn-ea"/>
                          <a:sym typeface="+mn-lt"/>
                        </a:rPr>
                        <a:t>WinDbg</a:t>
                      </a:r>
                      <a:r>
                        <a:rPr lang="zh-CN" sz="1800" kern="100" dirty="0">
                          <a:latin typeface="+mn-lt"/>
                          <a:ea typeface="+mn-ea"/>
                          <a:cs typeface="+mn-ea"/>
                          <a:sym typeface="+mn-lt"/>
                        </a:rPr>
                        <a:t>中的伪寄存器记录了程序入口点，该命令表示在程序入口处下断点。</a:t>
                      </a:r>
                    </a:p>
                  </a:txBody>
                  <a:tcPr marL="68580" marR="68580" marT="0" marB="0">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8335021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内存查看</a:t>
            </a:r>
            <a:endParaRPr lang="en-US" altLang="zh-CN" dirty="0">
              <a:cs typeface="+mn-ea"/>
              <a:sym typeface="+mn-lt"/>
            </a:endParaRPr>
          </a:p>
          <a:p>
            <a:pPr lvl="1"/>
            <a:r>
              <a:rPr lang="en-US" altLang="zh-CN" dirty="0" err="1">
                <a:cs typeface="+mn-ea"/>
                <a:sym typeface="+mn-lt"/>
              </a:rPr>
              <a:t>WinDbg</a:t>
            </a:r>
            <a:r>
              <a:rPr lang="zh-CN" altLang="en-US" dirty="0">
                <a:cs typeface="+mn-ea"/>
                <a:sym typeface="+mn-lt"/>
              </a:rPr>
              <a:t>提供了非常丰富的内存查看命令</a:t>
            </a:r>
            <a:endParaRPr lang="en-US" altLang="zh-CN" dirty="0">
              <a:cs typeface="+mn-ea"/>
              <a:sym typeface="+mn-lt"/>
            </a:endParaRPr>
          </a:p>
          <a:p>
            <a:pPr lvl="2"/>
            <a:r>
              <a:rPr lang="en-US" altLang="zh-CN" dirty="0">
                <a:cs typeface="+mn-ea"/>
                <a:sym typeface="+mn-lt"/>
              </a:rPr>
              <a:t>d[</a:t>
            </a:r>
            <a:r>
              <a:rPr lang="zh-CN" altLang="en-US" dirty="0">
                <a:cs typeface="+mn-ea"/>
                <a:sym typeface="+mn-lt"/>
              </a:rPr>
              <a:t>类型</a:t>
            </a:r>
            <a:r>
              <a:rPr lang="en-US" altLang="zh-CN" dirty="0">
                <a:cs typeface="+mn-ea"/>
                <a:sym typeface="+mn-lt"/>
              </a:rPr>
              <a:t>] [</a:t>
            </a:r>
            <a:r>
              <a:rPr lang="zh-CN" altLang="en-US" dirty="0">
                <a:cs typeface="+mn-ea"/>
                <a:sym typeface="+mn-lt"/>
              </a:rPr>
              <a:t>地址范围</a:t>
            </a:r>
            <a:r>
              <a:rPr lang="en-US" altLang="zh-CN" dirty="0">
                <a:cs typeface="+mn-ea"/>
                <a:sym typeface="+mn-lt"/>
              </a:rPr>
              <a:t>]</a:t>
            </a:r>
            <a:r>
              <a:rPr lang="zh-CN" altLang="en-US" dirty="0">
                <a:cs typeface="+mn-ea"/>
                <a:sym typeface="+mn-lt"/>
              </a:rPr>
              <a:t>格式</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graphicFrame>
        <p:nvGraphicFramePr>
          <p:cNvPr id="7" name="表格 6"/>
          <p:cNvGraphicFramePr>
            <a:graphicFrameLocks noGrp="1"/>
          </p:cNvGraphicFramePr>
          <p:nvPr>
            <p:extLst>
              <p:ext uri="{D42A27DB-BD31-4B8C-83A1-F6EECF244321}">
                <p14:modId xmlns:p14="http://schemas.microsoft.com/office/powerpoint/2010/main" val="335511620"/>
              </p:ext>
            </p:extLst>
          </p:nvPr>
        </p:nvGraphicFramePr>
        <p:xfrm>
          <a:off x="1488281" y="3429000"/>
          <a:ext cx="6929438" cy="1752600"/>
        </p:xfrm>
        <a:graphic>
          <a:graphicData uri="http://schemas.openxmlformats.org/drawingml/2006/table">
            <a:tbl>
              <a:tblPr>
                <a:tableStyleId>{5DA37D80-6434-44D0-A028-1B22A696006F}</a:tableStyleId>
              </a:tblPr>
              <a:tblGrid>
                <a:gridCol w="1416626">
                  <a:extLst>
                    <a:ext uri="{9D8B030D-6E8A-4147-A177-3AD203B41FA5}">
                      <a16:colId xmlns:a16="http://schemas.microsoft.com/office/drawing/2014/main" val="20000"/>
                    </a:ext>
                  </a:extLst>
                </a:gridCol>
                <a:gridCol w="5512812">
                  <a:extLst>
                    <a:ext uri="{9D8B030D-6E8A-4147-A177-3AD203B41FA5}">
                      <a16:colId xmlns:a16="http://schemas.microsoft.com/office/drawing/2014/main" val="20001"/>
                    </a:ext>
                  </a:extLst>
                </a:gridCol>
              </a:tblGrid>
              <a:tr h="0">
                <a:tc>
                  <a:txBody>
                    <a:bodyPr/>
                    <a:lstStyle/>
                    <a:p>
                      <a:pPr indent="127000" algn="ctr">
                        <a:lnSpc>
                          <a:spcPts val="2300"/>
                        </a:lnSpc>
                        <a:spcAft>
                          <a:spcPts val="0"/>
                        </a:spcAft>
                      </a:pPr>
                      <a:r>
                        <a:rPr lang="zh-CN" sz="2000" kern="100" dirty="0">
                          <a:latin typeface="+mn-lt"/>
                          <a:ea typeface="+mn-ea"/>
                          <a:cs typeface="+mn-ea"/>
                          <a:sym typeface="+mn-lt"/>
                        </a:rPr>
                        <a:t>命令</a:t>
                      </a: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功能</a:t>
                      </a:r>
                    </a:p>
                  </a:txBody>
                  <a:tcPr marL="68580" marR="68580" marT="0" marB="0">
                    <a:solidFill>
                      <a:schemeClr val="accent2">
                        <a:lumMod val="20000"/>
                        <a:lumOff val="80000"/>
                      </a:schemeClr>
                    </a:solidFill>
                  </a:tcPr>
                </a:tc>
                <a:extLst>
                  <a:ext uri="{0D108BD9-81ED-4DB2-BD59-A6C34878D82A}">
                    <a16:rowId xmlns:a16="http://schemas.microsoft.com/office/drawing/2014/main" val="10000"/>
                  </a:ext>
                </a:extLst>
              </a:tr>
              <a:tr h="0">
                <a:tc>
                  <a:txBody>
                    <a:bodyPr/>
                    <a:lstStyle/>
                    <a:p>
                      <a:pPr indent="127000" algn="ctr">
                        <a:lnSpc>
                          <a:spcPts val="2300"/>
                        </a:lnSpc>
                        <a:spcAft>
                          <a:spcPts val="0"/>
                        </a:spcAft>
                      </a:pPr>
                      <a:r>
                        <a:rPr lang="en-US" sz="2000" kern="100">
                          <a:latin typeface="+mn-lt"/>
                          <a:ea typeface="+mn-ea"/>
                          <a:cs typeface="+mn-ea"/>
                          <a:sym typeface="+mn-lt"/>
                        </a:rPr>
                        <a:t>db</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以字节和</a:t>
                      </a:r>
                      <a:r>
                        <a:rPr lang="en-US" sz="2000" kern="100">
                          <a:latin typeface="+mn-lt"/>
                          <a:ea typeface="+mn-ea"/>
                          <a:cs typeface="+mn-ea"/>
                          <a:sym typeface="+mn-lt"/>
                        </a:rPr>
                        <a:t>ASCII</a:t>
                      </a:r>
                      <a:r>
                        <a:rPr lang="zh-CN" sz="2000" kern="100">
                          <a:latin typeface="+mn-lt"/>
                          <a:ea typeface="+mn-ea"/>
                          <a:cs typeface="+mn-ea"/>
                          <a:sym typeface="+mn-lt"/>
                        </a:rPr>
                        <a:t>的格式列出内存信息</a:t>
                      </a:r>
                    </a:p>
                  </a:txBody>
                  <a:tcPr marL="68580" marR="68580" marT="0" marB="0">
                    <a:solidFill>
                      <a:schemeClr val="accent2">
                        <a:lumMod val="20000"/>
                        <a:lumOff val="80000"/>
                      </a:schemeClr>
                    </a:solidFill>
                  </a:tcPr>
                </a:tc>
                <a:extLst>
                  <a:ext uri="{0D108BD9-81ED-4DB2-BD59-A6C34878D82A}">
                    <a16:rowId xmlns:a16="http://schemas.microsoft.com/office/drawing/2014/main" val="10001"/>
                  </a:ext>
                </a:extLst>
              </a:tr>
              <a:tr h="0">
                <a:tc>
                  <a:txBody>
                    <a:bodyPr/>
                    <a:lstStyle/>
                    <a:p>
                      <a:pPr indent="127000" algn="ctr">
                        <a:lnSpc>
                          <a:spcPts val="2300"/>
                        </a:lnSpc>
                        <a:spcAft>
                          <a:spcPts val="0"/>
                        </a:spcAft>
                      </a:pPr>
                      <a:r>
                        <a:rPr lang="en-US" sz="2000" kern="100">
                          <a:latin typeface="+mn-lt"/>
                          <a:ea typeface="+mn-ea"/>
                          <a:cs typeface="+mn-ea"/>
                          <a:sym typeface="+mn-lt"/>
                        </a:rPr>
                        <a:t>dw</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以双字节</a:t>
                      </a:r>
                      <a:r>
                        <a:rPr lang="en-US" sz="2000" kern="100">
                          <a:latin typeface="+mn-lt"/>
                          <a:ea typeface="+mn-ea"/>
                          <a:cs typeface="+mn-ea"/>
                          <a:sym typeface="+mn-lt"/>
                        </a:rPr>
                        <a:t>WORD</a:t>
                      </a:r>
                      <a:r>
                        <a:rPr lang="zh-CN" sz="2000" kern="100">
                          <a:latin typeface="+mn-lt"/>
                          <a:ea typeface="+mn-ea"/>
                          <a:cs typeface="+mn-ea"/>
                          <a:sym typeface="+mn-lt"/>
                        </a:rPr>
                        <a:t>格式列出内存信息</a:t>
                      </a:r>
                    </a:p>
                  </a:txBody>
                  <a:tcPr marL="68580" marR="68580" marT="0" marB="0">
                    <a:solidFill>
                      <a:schemeClr val="accent2">
                        <a:lumMod val="20000"/>
                        <a:lumOff val="80000"/>
                      </a:schemeClr>
                    </a:solidFill>
                  </a:tcPr>
                </a:tc>
                <a:extLst>
                  <a:ext uri="{0D108BD9-81ED-4DB2-BD59-A6C34878D82A}">
                    <a16:rowId xmlns:a16="http://schemas.microsoft.com/office/drawing/2014/main" val="10002"/>
                  </a:ext>
                </a:extLst>
              </a:tr>
              <a:tr h="0">
                <a:tc>
                  <a:txBody>
                    <a:bodyPr/>
                    <a:lstStyle/>
                    <a:p>
                      <a:pPr indent="127000" algn="ctr">
                        <a:lnSpc>
                          <a:spcPts val="2300"/>
                        </a:lnSpc>
                        <a:spcAft>
                          <a:spcPts val="0"/>
                        </a:spcAft>
                      </a:pPr>
                      <a:r>
                        <a:rPr lang="en-US" sz="2000" kern="100">
                          <a:latin typeface="+mn-lt"/>
                          <a:ea typeface="+mn-ea"/>
                          <a:cs typeface="+mn-ea"/>
                          <a:sym typeface="+mn-lt"/>
                        </a:rPr>
                        <a:t>dd</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以四字节</a:t>
                      </a:r>
                      <a:r>
                        <a:rPr lang="en-US" sz="2000" kern="100">
                          <a:latin typeface="+mn-lt"/>
                          <a:ea typeface="+mn-ea"/>
                          <a:cs typeface="+mn-ea"/>
                          <a:sym typeface="+mn-lt"/>
                        </a:rPr>
                        <a:t>DWORD</a:t>
                      </a:r>
                      <a:r>
                        <a:rPr lang="zh-CN" sz="2000" kern="100">
                          <a:latin typeface="+mn-lt"/>
                          <a:ea typeface="+mn-ea"/>
                          <a:cs typeface="+mn-ea"/>
                          <a:sym typeface="+mn-lt"/>
                        </a:rPr>
                        <a:t>格式列出内存信息</a:t>
                      </a:r>
                    </a:p>
                  </a:txBody>
                  <a:tcPr marL="68580" marR="68580" marT="0" marB="0">
                    <a:solidFill>
                      <a:schemeClr val="accent2">
                        <a:lumMod val="20000"/>
                        <a:lumOff val="80000"/>
                      </a:schemeClr>
                    </a:solidFill>
                  </a:tcPr>
                </a:tc>
                <a:extLst>
                  <a:ext uri="{0D108BD9-81ED-4DB2-BD59-A6C34878D82A}">
                    <a16:rowId xmlns:a16="http://schemas.microsoft.com/office/drawing/2014/main" val="10003"/>
                  </a:ext>
                </a:extLst>
              </a:tr>
              <a:tr h="0">
                <a:tc>
                  <a:txBody>
                    <a:bodyPr/>
                    <a:lstStyle/>
                    <a:p>
                      <a:pPr indent="127000" algn="ctr">
                        <a:lnSpc>
                          <a:spcPts val="2300"/>
                        </a:lnSpc>
                        <a:spcAft>
                          <a:spcPts val="0"/>
                        </a:spcAft>
                      </a:pPr>
                      <a:r>
                        <a:rPr lang="en-US" sz="2000" kern="100">
                          <a:latin typeface="+mn-lt"/>
                          <a:ea typeface="+mn-ea"/>
                          <a:cs typeface="+mn-ea"/>
                          <a:sym typeface="+mn-lt"/>
                        </a:rPr>
                        <a:t>da</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以</a:t>
                      </a:r>
                      <a:r>
                        <a:rPr lang="en-US" sz="2000" kern="100">
                          <a:latin typeface="+mn-lt"/>
                          <a:ea typeface="+mn-ea"/>
                          <a:cs typeface="+mn-ea"/>
                          <a:sym typeface="+mn-lt"/>
                        </a:rPr>
                        <a:t>ASCII</a:t>
                      </a:r>
                      <a:r>
                        <a:rPr lang="zh-CN" sz="2000" kern="100">
                          <a:latin typeface="+mn-lt"/>
                          <a:ea typeface="+mn-ea"/>
                          <a:cs typeface="+mn-ea"/>
                          <a:sym typeface="+mn-lt"/>
                        </a:rPr>
                        <a:t>字符串格式列出内存信息</a:t>
                      </a:r>
                    </a:p>
                  </a:txBody>
                  <a:tcPr marL="68580" marR="68580" marT="0" marB="0">
                    <a:solidFill>
                      <a:schemeClr val="accent2">
                        <a:lumMod val="20000"/>
                        <a:lumOff val="80000"/>
                      </a:schemeClr>
                    </a:solidFill>
                  </a:tcPr>
                </a:tc>
                <a:extLst>
                  <a:ext uri="{0D108BD9-81ED-4DB2-BD59-A6C34878D82A}">
                    <a16:rowId xmlns:a16="http://schemas.microsoft.com/office/drawing/2014/main" val="10004"/>
                  </a:ext>
                </a:extLst>
              </a:tr>
              <a:tr h="0">
                <a:tc>
                  <a:txBody>
                    <a:bodyPr/>
                    <a:lstStyle/>
                    <a:p>
                      <a:pPr indent="127000" algn="ctr">
                        <a:lnSpc>
                          <a:spcPts val="2300"/>
                        </a:lnSpc>
                        <a:spcAft>
                          <a:spcPts val="0"/>
                        </a:spcAft>
                      </a:pPr>
                      <a:r>
                        <a:rPr lang="en-US" sz="2000" kern="100" dirty="0">
                          <a:latin typeface="+mn-lt"/>
                          <a:ea typeface="+mn-ea"/>
                          <a:cs typeface="+mn-ea"/>
                          <a:sym typeface="+mn-lt"/>
                        </a:rPr>
                        <a:t>du</a:t>
                      </a:r>
                      <a:endParaRPr lang="zh-CN" sz="2000" kern="100" dirty="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dirty="0">
                          <a:latin typeface="+mn-lt"/>
                          <a:ea typeface="+mn-ea"/>
                          <a:cs typeface="+mn-ea"/>
                          <a:sym typeface="+mn-lt"/>
                        </a:rPr>
                        <a:t>以</a:t>
                      </a:r>
                      <a:r>
                        <a:rPr lang="en-US" sz="2000" kern="100" dirty="0">
                          <a:latin typeface="+mn-lt"/>
                          <a:ea typeface="+mn-ea"/>
                          <a:cs typeface="+mn-ea"/>
                          <a:sym typeface="+mn-lt"/>
                        </a:rPr>
                        <a:t>Unicode</a:t>
                      </a:r>
                      <a:r>
                        <a:rPr lang="zh-CN" sz="2000" kern="100" dirty="0">
                          <a:latin typeface="+mn-lt"/>
                          <a:ea typeface="+mn-ea"/>
                          <a:cs typeface="+mn-ea"/>
                          <a:sym typeface="+mn-lt"/>
                        </a:rPr>
                        <a:t>字符串格式列出内存信息</a:t>
                      </a:r>
                    </a:p>
                  </a:txBody>
                  <a:tcPr marL="68580" marR="68580" marT="0" marB="0">
                    <a:solidFill>
                      <a:schemeClr val="accent2">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908537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指令反汇编</a:t>
            </a:r>
            <a:endParaRPr lang="en-US" altLang="zh-CN" dirty="0">
              <a:cs typeface="+mn-ea"/>
              <a:sym typeface="+mn-lt"/>
            </a:endParaRPr>
          </a:p>
          <a:p>
            <a:pPr lvl="1"/>
            <a:r>
              <a:rPr lang="zh-CN" altLang="en-US" dirty="0">
                <a:cs typeface="+mn-ea"/>
                <a:sym typeface="+mn-lt"/>
              </a:rPr>
              <a:t>命令</a:t>
            </a:r>
            <a:r>
              <a:rPr lang="en-US" altLang="zh-CN" dirty="0">
                <a:cs typeface="+mn-ea"/>
                <a:sym typeface="+mn-lt"/>
              </a:rPr>
              <a:t>u</a:t>
            </a:r>
            <a:r>
              <a:rPr lang="zh-CN" altLang="en-US" dirty="0">
                <a:cs typeface="+mn-ea"/>
                <a:sym typeface="+mn-lt"/>
              </a:rPr>
              <a:t>（</a:t>
            </a:r>
            <a:r>
              <a:rPr lang="en-US" altLang="zh-CN" dirty="0" err="1">
                <a:cs typeface="+mn-ea"/>
                <a:sym typeface="+mn-lt"/>
              </a:rPr>
              <a:t>Unassemble</a:t>
            </a:r>
            <a:r>
              <a:rPr lang="zh-CN" altLang="en-US" dirty="0">
                <a:cs typeface="+mn-ea"/>
                <a:sym typeface="+mn-lt"/>
              </a:rPr>
              <a:t>）用来对指令进行反汇编</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graphicFrame>
        <p:nvGraphicFramePr>
          <p:cNvPr id="7" name="表格 6"/>
          <p:cNvGraphicFramePr>
            <a:graphicFrameLocks noGrp="1"/>
          </p:cNvGraphicFramePr>
          <p:nvPr>
            <p:extLst>
              <p:ext uri="{D42A27DB-BD31-4B8C-83A1-F6EECF244321}">
                <p14:modId xmlns:p14="http://schemas.microsoft.com/office/powerpoint/2010/main" val="1359008540"/>
              </p:ext>
            </p:extLst>
          </p:nvPr>
        </p:nvGraphicFramePr>
        <p:xfrm>
          <a:off x="776536" y="3573016"/>
          <a:ext cx="8352928" cy="1752600"/>
        </p:xfrm>
        <a:graphic>
          <a:graphicData uri="http://schemas.openxmlformats.org/drawingml/2006/table">
            <a:tbl>
              <a:tblPr>
                <a:tableStyleId>{5DA37D80-6434-44D0-A028-1B22A696006F}</a:tableStyleId>
              </a:tblPr>
              <a:tblGrid>
                <a:gridCol w="1528483">
                  <a:extLst>
                    <a:ext uri="{9D8B030D-6E8A-4147-A177-3AD203B41FA5}">
                      <a16:colId xmlns:a16="http://schemas.microsoft.com/office/drawing/2014/main" val="20000"/>
                    </a:ext>
                  </a:extLst>
                </a:gridCol>
                <a:gridCol w="6824445">
                  <a:extLst>
                    <a:ext uri="{9D8B030D-6E8A-4147-A177-3AD203B41FA5}">
                      <a16:colId xmlns:a16="http://schemas.microsoft.com/office/drawing/2014/main" val="20001"/>
                    </a:ext>
                  </a:extLst>
                </a:gridCol>
              </a:tblGrid>
              <a:tr h="0">
                <a:tc>
                  <a:txBody>
                    <a:bodyPr/>
                    <a:lstStyle/>
                    <a:p>
                      <a:pPr indent="127000" algn="just">
                        <a:lnSpc>
                          <a:spcPts val="2300"/>
                        </a:lnSpc>
                        <a:spcAft>
                          <a:spcPts val="0"/>
                        </a:spcAft>
                      </a:pPr>
                      <a:r>
                        <a:rPr lang="zh-CN" sz="2000" kern="100" dirty="0">
                          <a:latin typeface="+mn-lt"/>
                          <a:ea typeface="+mn-ea"/>
                          <a:cs typeface="+mn-ea"/>
                          <a:sym typeface="+mn-lt"/>
                        </a:rPr>
                        <a:t>命令</a:t>
                      </a: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功能</a:t>
                      </a:r>
                    </a:p>
                  </a:txBody>
                  <a:tcPr marL="68580" marR="68580" marT="0" marB="0">
                    <a:solidFill>
                      <a:schemeClr val="accent2">
                        <a:lumMod val="20000"/>
                        <a:lumOff val="80000"/>
                      </a:schemeClr>
                    </a:solidFill>
                  </a:tcPr>
                </a:tc>
                <a:extLst>
                  <a:ext uri="{0D108BD9-81ED-4DB2-BD59-A6C34878D82A}">
                    <a16:rowId xmlns:a16="http://schemas.microsoft.com/office/drawing/2014/main" val="10000"/>
                  </a:ext>
                </a:extLst>
              </a:tr>
              <a:tr h="0">
                <a:tc>
                  <a:txBody>
                    <a:bodyPr/>
                    <a:lstStyle/>
                    <a:p>
                      <a:pPr indent="127000" algn="just">
                        <a:lnSpc>
                          <a:spcPts val="2300"/>
                        </a:lnSpc>
                        <a:spcAft>
                          <a:spcPts val="0"/>
                        </a:spcAft>
                      </a:pPr>
                      <a:r>
                        <a:rPr lang="en-US" sz="2000" kern="100">
                          <a:latin typeface="+mn-lt"/>
                          <a:ea typeface="+mn-ea"/>
                          <a:cs typeface="+mn-ea"/>
                          <a:sym typeface="+mn-lt"/>
                        </a:rPr>
                        <a:t>u</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显示当前指令之后的若干指令</a:t>
                      </a:r>
                    </a:p>
                  </a:txBody>
                  <a:tcPr marL="68580" marR="68580" marT="0" marB="0">
                    <a:solidFill>
                      <a:schemeClr val="accent2">
                        <a:lumMod val="20000"/>
                        <a:lumOff val="80000"/>
                      </a:schemeClr>
                    </a:solidFill>
                  </a:tcPr>
                </a:tc>
                <a:extLst>
                  <a:ext uri="{0D108BD9-81ED-4DB2-BD59-A6C34878D82A}">
                    <a16:rowId xmlns:a16="http://schemas.microsoft.com/office/drawing/2014/main" val="10001"/>
                  </a:ext>
                </a:extLst>
              </a:tr>
              <a:tr h="0">
                <a:tc>
                  <a:txBody>
                    <a:bodyPr/>
                    <a:lstStyle/>
                    <a:p>
                      <a:pPr indent="127000" algn="just">
                        <a:lnSpc>
                          <a:spcPts val="2300"/>
                        </a:lnSpc>
                        <a:spcAft>
                          <a:spcPts val="0"/>
                        </a:spcAft>
                      </a:pPr>
                      <a:r>
                        <a:rPr lang="en-US" sz="2000" kern="100">
                          <a:latin typeface="+mn-lt"/>
                          <a:ea typeface="+mn-ea"/>
                          <a:cs typeface="+mn-ea"/>
                          <a:sym typeface="+mn-lt"/>
                        </a:rPr>
                        <a:t>ub</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显示当前指令之前的若干指令</a:t>
                      </a:r>
                    </a:p>
                  </a:txBody>
                  <a:tcPr marL="68580" marR="68580" marT="0" marB="0">
                    <a:solidFill>
                      <a:schemeClr val="accent2">
                        <a:lumMod val="20000"/>
                        <a:lumOff val="80000"/>
                      </a:schemeClr>
                    </a:solidFill>
                  </a:tcPr>
                </a:tc>
                <a:extLst>
                  <a:ext uri="{0D108BD9-81ED-4DB2-BD59-A6C34878D82A}">
                    <a16:rowId xmlns:a16="http://schemas.microsoft.com/office/drawing/2014/main" val="10002"/>
                  </a:ext>
                </a:extLst>
              </a:tr>
              <a:tr h="0">
                <a:tc>
                  <a:txBody>
                    <a:bodyPr/>
                    <a:lstStyle/>
                    <a:p>
                      <a:pPr indent="127000" algn="just">
                        <a:lnSpc>
                          <a:spcPts val="2300"/>
                        </a:lnSpc>
                        <a:spcAft>
                          <a:spcPts val="0"/>
                        </a:spcAft>
                      </a:pPr>
                      <a:r>
                        <a:rPr lang="en-US" sz="2000" kern="100">
                          <a:latin typeface="+mn-lt"/>
                          <a:ea typeface="+mn-ea"/>
                          <a:cs typeface="+mn-ea"/>
                          <a:sym typeface="+mn-lt"/>
                        </a:rPr>
                        <a:t>uaddress</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显示地址之后的指令</a:t>
                      </a:r>
                    </a:p>
                  </a:txBody>
                  <a:tcPr marL="68580" marR="68580" marT="0" marB="0">
                    <a:solidFill>
                      <a:schemeClr val="accent2">
                        <a:lumMod val="20000"/>
                        <a:lumOff val="80000"/>
                      </a:schemeClr>
                    </a:solidFill>
                  </a:tcPr>
                </a:tc>
                <a:extLst>
                  <a:ext uri="{0D108BD9-81ED-4DB2-BD59-A6C34878D82A}">
                    <a16:rowId xmlns:a16="http://schemas.microsoft.com/office/drawing/2014/main" val="10003"/>
                  </a:ext>
                </a:extLst>
              </a:tr>
              <a:tr h="0">
                <a:tc>
                  <a:txBody>
                    <a:bodyPr/>
                    <a:lstStyle/>
                    <a:p>
                      <a:pPr indent="127000" algn="just">
                        <a:lnSpc>
                          <a:spcPts val="2300"/>
                        </a:lnSpc>
                        <a:spcAft>
                          <a:spcPts val="0"/>
                        </a:spcAft>
                      </a:pPr>
                      <a:r>
                        <a:rPr lang="en-US" sz="2000" kern="100" dirty="0">
                          <a:latin typeface="+mn-lt"/>
                          <a:ea typeface="+mn-ea"/>
                          <a:cs typeface="+mn-ea"/>
                          <a:sym typeface="+mn-lt"/>
                        </a:rPr>
                        <a:t>uL20</a:t>
                      </a:r>
                      <a:endParaRPr lang="zh-CN" sz="2000" kern="100" dirty="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dirty="0">
                          <a:latin typeface="+mn-lt"/>
                          <a:ea typeface="+mn-ea"/>
                          <a:cs typeface="+mn-ea"/>
                          <a:sym typeface="+mn-lt"/>
                        </a:rPr>
                        <a:t>显示</a:t>
                      </a:r>
                      <a:r>
                        <a:rPr lang="en-US" sz="2000" kern="100" dirty="0">
                          <a:latin typeface="+mn-lt"/>
                          <a:ea typeface="+mn-ea"/>
                          <a:cs typeface="+mn-ea"/>
                          <a:sym typeface="+mn-lt"/>
                        </a:rPr>
                        <a:t>20</a:t>
                      </a:r>
                      <a:r>
                        <a:rPr lang="zh-CN" sz="2000" kern="100" dirty="0">
                          <a:latin typeface="+mn-lt"/>
                          <a:ea typeface="+mn-ea"/>
                          <a:cs typeface="+mn-ea"/>
                          <a:sym typeface="+mn-lt"/>
                        </a:rPr>
                        <a:t>行指令，该用法可以和上面两条指令结合起来使用，如</a:t>
                      </a:r>
                      <a:r>
                        <a:rPr lang="en-US" sz="2000" kern="100" dirty="0">
                          <a:latin typeface="+mn-lt"/>
                          <a:ea typeface="+mn-ea"/>
                          <a:cs typeface="+mn-ea"/>
                          <a:sym typeface="+mn-lt"/>
                        </a:rPr>
                        <a:t>u address L20</a:t>
                      </a:r>
                      <a:r>
                        <a:rPr lang="zh-CN" sz="2000" kern="100" dirty="0">
                          <a:latin typeface="+mn-lt"/>
                          <a:ea typeface="+mn-ea"/>
                          <a:cs typeface="+mn-ea"/>
                          <a:sym typeface="+mn-lt"/>
                        </a:rPr>
                        <a:t>将显示指定地址后的</a:t>
                      </a:r>
                      <a:r>
                        <a:rPr lang="en-US" sz="2000" kern="100" dirty="0">
                          <a:latin typeface="+mn-lt"/>
                          <a:ea typeface="+mn-ea"/>
                          <a:cs typeface="+mn-ea"/>
                          <a:sym typeface="+mn-lt"/>
                        </a:rPr>
                        <a:t>20</a:t>
                      </a:r>
                      <a:r>
                        <a:rPr lang="zh-CN" sz="2000" kern="100" dirty="0">
                          <a:latin typeface="+mn-lt"/>
                          <a:ea typeface="+mn-ea"/>
                          <a:cs typeface="+mn-ea"/>
                          <a:sym typeface="+mn-lt"/>
                        </a:rPr>
                        <a:t>行指令</a:t>
                      </a:r>
                    </a:p>
                  </a:txBody>
                  <a:tcPr marL="68580" marR="68580" marT="0" marB="0">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84827646"/>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第一章 漫谈软件逆向工程</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跟踪运行</a:t>
            </a:r>
            <a:endParaRPr lang="en-US" altLang="zh-CN" dirty="0">
              <a:cs typeface="+mn-ea"/>
              <a:sym typeface="+mn-lt"/>
            </a:endParaRPr>
          </a:p>
          <a:p>
            <a:pPr lvl="1"/>
            <a:r>
              <a:rPr lang="en-US" altLang="zh-CN" dirty="0" err="1">
                <a:cs typeface="+mn-ea"/>
                <a:sym typeface="+mn-lt"/>
              </a:rPr>
              <a:t>WinDbg</a:t>
            </a:r>
            <a:r>
              <a:rPr lang="zh-CN" altLang="en-US" dirty="0">
                <a:cs typeface="+mn-ea"/>
                <a:sym typeface="+mn-lt"/>
              </a:rPr>
              <a:t>中使用命令</a:t>
            </a:r>
            <a:r>
              <a:rPr lang="en-US" altLang="zh-CN" dirty="0">
                <a:cs typeface="+mn-ea"/>
                <a:sym typeface="+mn-lt"/>
              </a:rPr>
              <a:t>g</a:t>
            </a:r>
            <a:r>
              <a:rPr lang="zh-CN" altLang="en-US" dirty="0">
                <a:cs typeface="+mn-ea"/>
                <a:sym typeface="+mn-lt"/>
              </a:rPr>
              <a:t>可以使程序开始运行，跟踪运行的命令主要为</a:t>
            </a:r>
            <a:r>
              <a:rPr lang="en-US" altLang="zh-CN" dirty="0">
                <a:cs typeface="+mn-ea"/>
                <a:sym typeface="+mn-lt"/>
              </a:rPr>
              <a:t>p</a:t>
            </a:r>
            <a:r>
              <a:rPr lang="zh-CN" altLang="en-US" dirty="0">
                <a:cs typeface="+mn-ea"/>
                <a:sym typeface="+mn-lt"/>
              </a:rPr>
              <a:t>、</a:t>
            </a:r>
            <a:r>
              <a:rPr lang="en-US" altLang="zh-CN" dirty="0">
                <a:cs typeface="+mn-ea"/>
                <a:sym typeface="+mn-lt"/>
              </a:rPr>
              <a:t>t</a:t>
            </a:r>
            <a:r>
              <a:rPr lang="zh-CN" altLang="en-US" dirty="0">
                <a:cs typeface="+mn-ea"/>
                <a:sym typeface="+mn-lt"/>
              </a:rPr>
              <a:t>。</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）常用工具简介</a:t>
            </a:r>
          </a:p>
        </p:txBody>
      </p:sp>
      <p:graphicFrame>
        <p:nvGraphicFramePr>
          <p:cNvPr id="6" name="表格 5"/>
          <p:cNvGraphicFramePr>
            <a:graphicFrameLocks noGrp="1"/>
          </p:cNvGraphicFramePr>
          <p:nvPr>
            <p:extLst>
              <p:ext uri="{D42A27DB-BD31-4B8C-83A1-F6EECF244321}">
                <p14:modId xmlns:p14="http://schemas.microsoft.com/office/powerpoint/2010/main" val="3300564518"/>
              </p:ext>
            </p:extLst>
          </p:nvPr>
        </p:nvGraphicFramePr>
        <p:xfrm>
          <a:off x="495300" y="3284984"/>
          <a:ext cx="4680519" cy="1752600"/>
        </p:xfrm>
        <a:graphic>
          <a:graphicData uri="http://schemas.openxmlformats.org/drawingml/2006/table">
            <a:tbl>
              <a:tblPr>
                <a:tableStyleId>{5DA37D80-6434-44D0-A028-1B22A696006F}</a:tableStyleId>
              </a:tblPr>
              <a:tblGrid>
                <a:gridCol w="1512168">
                  <a:extLst>
                    <a:ext uri="{9D8B030D-6E8A-4147-A177-3AD203B41FA5}">
                      <a16:colId xmlns:a16="http://schemas.microsoft.com/office/drawing/2014/main" val="20000"/>
                    </a:ext>
                  </a:extLst>
                </a:gridCol>
                <a:gridCol w="3168351">
                  <a:extLst>
                    <a:ext uri="{9D8B030D-6E8A-4147-A177-3AD203B41FA5}">
                      <a16:colId xmlns:a16="http://schemas.microsoft.com/office/drawing/2014/main" val="20001"/>
                    </a:ext>
                  </a:extLst>
                </a:gridCol>
              </a:tblGrid>
              <a:tr h="0">
                <a:tc>
                  <a:txBody>
                    <a:bodyPr/>
                    <a:lstStyle/>
                    <a:p>
                      <a:pPr indent="127000" algn="just">
                        <a:lnSpc>
                          <a:spcPts val="2300"/>
                        </a:lnSpc>
                        <a:spcAft>
                          <a:spcPts val="0"/>
                        </a:spcAft>
                      </a:pPr>
                      <a:r>
                        <a:rPr lang="en-US" sz="2000" kern="100">
                          <a:latin typeface="+mn-lt"/>
                          <a:ea typeface="+mn-ea"/>
                          <a:cs typeface="+mn-ea"/>
                          <a:sym typeface="+mn-lt"/>
                        </a:rPr>
                        <a:t>p</a:t>
                      </a:r>
                      <a:r>
                        <a:rPr lang="zh-CN" sz="2000" kern="100">
                          <a:latin typeface="+mn-lt"/>
                          <a:ea typeface="+mn-ea"/>
                          <a:cs typeface="+mn-ea"/>
                          <a:sym typeface="+mn-lt"/>
                        </a:rPr>
                        <a:t>相关命令</a:t>
                      </a: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功能</a:t>
                      </a:r>
                    </a:p>
                  </a:txBody>
                  <a:tcPr marL="68580" marR="68580" marT="0" marB="0">
                    <a:solidFill>
                      <a:schemeClr val="accent2">
                        <a:lumMod val="20000"/>
                        <a:lumOff val="80000"/>
                      </a:schemeClr>
                    </a:solidFill>
                  </a:tcPr>
                </a:tc>
                <a:extLst>
                  <a:ext uri="{0D108BD9-81ED-4DB2-BD59-A6C34878D82A}">
                    <a16:rowId xmlns:a16="http://schemas.microsoft.com/office/drawing/2014/main" val="10000"/>
                  </a:ext>
                </a:extLst>
              </a:tr>
              <a:tr h="0">
                <a:tc>
                  <a:txBody>
                    <a:bodyPr/>
                    <a:lstStyle/>
                    <a:p>
                      <a:pPr indent="127000" algn="ctr">
                        <a:lnSpc>
                          <a:spcPts val="2300"/>
                        </a:lnSpc>
                        <a:spcAft>
                          <a:spcPts val="0"/>
                        </a:spcAft>
                      </a:pPr>
                      <a:r>
                        <a:rPr lang="en-US" sz="2000" kern="100">
                          <a:latin typeface="+mn-lt"/>
                          <a:ea typeface="+mn-ea"/>
                          <a:cs typeface="+mn-ea"/>
                          <a:sym typeface="+mn-lt"/>
                        </a:rPr>
                        <a:t>p</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单步执行，遇到</a:t>
                      </a:r>
                      <a:r>
                        <a:rPr lang="en-US" sz="2000" kern="100">
                          <a:latin typeface="+mn-lt"/>
                          <a:ea typeface="+mn-ea"/>
                          <a:cs typeface="+mn-ea"/>
                          <a:sym typeface="+mn-lt"/>
                        </a:rPr>
                        <a:t>call</a:t>
                      </a:r>
                      <a:r>
                        <a:rPr lang="zh-CN" sz="2000" kern="100">
                          <a:latin typeface="+mn-lt"/>
                          <a:ea typeface="+mn-ea"/>
                          <a:cs typeface="+mn-ea"/>
                          <a:sym typeface="+mn-lt"/>
                        </a:rPr>
                        <a:t>步过</a:t>
                      </a:r>
                    </a:p>
                  </a:txBody>
                  <a:tcPr marL="68580" marR="68580" marT="0" marB="0">
                    <a:solidFill>
                      <a:schemeClr val="accent2">
                        <a:lumMod val="20000"/>
                        <a:lumOff val="80000"/>
                      </a:schemeClr>
                    </a:solidFill>
                  </a:tcPr>
                </a:tc>
                <a:extLst>
                  <a:ext uri="{0D108BD9-81ED-4DB2-BD59-A6C34878D82A}">
                    <a16:rowId xmlns:a16="http://schemas.microsoft.com/office/drawing/2014/main" val="10001"/>
                  </a:ext>
                </a:extLst>
              </a:tr>
              <a:tr h="0">
                <a:tc>
                  <a:txBody>
                    <a:bodyPr/>
                    <a:lstStyle/>
                    <a:p>
                      <a:pPr indent="127000" algn="ctr">
                        <a:lnSpc>
                          <a:spcPts val="2300"/>
                        </a:lnSpc>
                        <a:spcAft>
                          <a:spcPts val="0"/>
                        </a:spcAft>
                      </a:pPr>
                      <a:r>
                        <a:rPr lang="en-US" sz="2000" kern="100">
                          <a:latin typeface="+mn-lt"/>
                          <a:ea typeface="+mn-ea"/>
                          <a:cs typeface="+mn-ea"/>
                          <a:sym typeface="+mn-lt"/>
                        </a:rPr>
                        <a:t>pa</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执行到指定地址</a:t>
                      </a:r>
                    </a:p>
                  </a:txBody>
                  <a:tcPr marL="68580" marR="68580" marT="0" marB="0">
                    <a:solidFill>
                      <a:schemeClr val="accent2">
                        <a:lumMod val="20000"/>
                        <a:lumOff val="80000"/>
                      </a:schemeClr>
                    </a:solidFill>
                  </a:tcPr>
                </a:tc>
                <a:extLst>
                  <a:ext uri="{0D108BD9-81ED-4DB2-BD59-A6C34878D82A}">
                    <a16:rowId xmlns:a16="http://schemas.microsoft.com/office/drawing/2014/main" val="10002"/>
                  </a:ext>
                </a:extLst>
              </a:tr>
              <a:tr h="0">
                <a:tc>
                  <a:txBody>
                    <a:bodyPr/>
                    <a:lstStyle/>
                    <a:p>
                      <a:pPr indent="127000" algn="ctr">
                        <a:lnSpc>
                          <a:spcPts val="2300"/>
                        </a:lnSpc>
                        <a:spcAft>
                          <a:spcPts val="0"/>
                        </a:spcAft>
                      </a:pPr>
                      <a:r>
                        <a:rPr lang="en-US" sz="2000" kern="100">
                          <a:latin typeface="+mn-lt"/>
                          <a:ea typeface="+mn-ea"/>
                          <a:cs typeface="+mn-ea"/>
                          <a:sym typeface="+mn-lt"/>
                        </a:rPr>
                        <a:t>pc</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执行到下一个</a:t>
                      </a:r>
                      <a:r>
                        <a:rPr lang="en-US" sz="2000" kern="100">
                          <a:latin typeface="+mn-lt"/>
                          <a:ea typeface="+mn-ea"/>
                          <a:cs typeface="+mn-ea"/>
                          <a:sym typeface="+mn-lt"/>
                        </a:rPr>
                        <a:t>call</a:t>
                      </a:r>
                      <a:r>
                        <a:rPr lang="zh-CN" sz="2000" kern="100">
                          <a:latin typeface="+mn-lt"/>
                          <a:ea typeface="+mn-ea"/>
                          <a:cs typeface="+mn-ea"/>
                          <a:sym typeface="+mn-lt"/>
                        </a:rPr>
                        <a:t>的入口</a:t>
                      </a:r>
                    </a:p>
                  </a:txBody>
                  <a:tcPr marL="68580" marR="68580" marT="0" marB="0">
                    <a:solidFill>
                      <a:schemeClr val="accent2">
                        <a:lumMod val="20000"/>
                        <a:lumOff val="80000"/>
                      </a:schemeClr>
                    </a:solidFill>
                  </a:tcPr>
                </a:tc>
                <a:extLst>
                  <a:ext uri="{0D108BD9-81ED-4DB2-BD59-A6C34878D82A}">
                    <a16:rowId xmlns:a16="http://schemas.microsoft.com/office/drawing/2014/main" val="10003"/>
                  </a:ext>
                </a:extLst>
              </a:tr>
              <a:tr h="0">
                <a:tc>
                  <a:txBody>
                    <a:bodyPr/>
                    <a:lstStyle/>
                    <a:p>
                      <a:pPr indent="127000" algn="ctr">
                        <a:lnSpc>
                          <a:spcPts val="2300"/>
                        </a:lnSpc>
                        <a:spcAft>
                          <a:spcPts val="0"/>
                        </a:spcAft>
                      </a:pPr>
                      <a:r>
                        <a:rPr lang="en-US" sz="2000" kern="100">
                          <a:latin typeface="+mn-lt"/>
                          <a:ea typeface="+mn-ea"/>
                          <a:cs typeface="+mn-ea"/>
                          <a:sym typeface="+mn-lt"/>
                        </a:rPr>
                        <a:t>ph</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执行到下一个跳转处</a:t>
                      </a:r>
                    </a:p>
                  </a:txBody>
                  <a:tcPr marL="68580" marR="68580" marT="0" marB="0">
                    <a:solidFill>
                      <a:schemeClr val="accent2">
                        <a:lumMod val="20000"/>
                        <a:lumOff val="80000"/>
                      </a:schemeClr>
                    </a:solidFill>
                  </a:tcPr>
                </a:tc>
                <a:extLst>
                  <a:ext uri="{0D108BD9-81ED-4DB2-BD59-A6C34878D82A}">
                    <a16:rowId xmlns:a16="http://schemas.microsoft.com/office/drawing/2014/main" val="10004"/>
                  </a:ext>
                </a:extLst>
              </a:tr>
              <a:tr h="0">
                <a:tc>
                  <a:txBody>
                    <a:bodyPr/>
                    <a:lstStyle/>
                    <a:p>
                      <a:pPr indent="127000" algn="ctr">
                        <a:lnSpc>
                          <a:spcPts val="2300"/>
                        </a:lnSpc>
                        <a:spcAft>
                          <a:spcPts val="0"/>
                        </a:spcAft>
                      </a:pPr>
                      <a:r>
                        <a:rPr lang="en-US" sz="2000" kern="100" dirty="0" err="1">
                          <a:latin typeface="+mn-lt"/>
                          <a:ea typeface="+mn-ea"/>
                          <a:cs typeface="+mn-ea"/>
                          <a:sym typeface="+mn-lt"/>
                        </a:rPr>
                        <a:t>pt</a:t>
                      </a:r>
                      <a:endParaRPr lang="zh-CN" sz="2000" kern="100" dirty="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dirty="0">
                          <a:latin typeface="+mn-lt"/>
                          <a:ea typeface="+mn-ea"/>
                          <a:cs typeface="+mn-ea"/>
                          <a:sym typeface="+mn-lt"/>
                        </a:rPr>
                        <a:t>执行到返回</a:t>
                      </a:r>
                    </a:p>
                  </a:txBody>
                  <a:tcPr marL="68580" marR="68580" marT="0" marB="0">
                    <a:solidFill>
                      <a:schemeClr val="accent2">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826960515"/>
              </p:ext>
            </p:extLst>
          </p:nvPr>
        </p:nvGraphicFramePr>
        <p:xfrm>
          <a:off x="4298132" y="4868719"/>
          <a:ext cx="5112568" cy="1460500"/>
        </p:xfrm>
        <a:graphic>
          <a:graphicData uri="http://schemas.openxmlformats.org/drawingml/2006/table">
            <a:tbl>
              <a:tblPr>
                <a:tableStyleId>{5DA37D80-6434-44D0-A028-1B22A696006F}</a:tableStyleId>
              </a:tblPr>
              <a:tblGrid>
                <a:gridCol w="1775567">
                  <a:extLst>
                    <a:ext uri="{9D8B030D-6E8A-4147-A177-3AD203B41FA5}">
                      <a16:colId xmlns:a16="http://schemas.microsoft.com/office/drawing/2014/main" val="20000"/>
                    </a:ext>
                  </a:extLst>
                </a:gridCol>
                <a:gridCol w="3337001">
                  <a:extLst>
                    <a:ext uri="{9D8B030D-6E8A-4147-A177-3AD203B41FA5}">
                      <a16:colId xmlns:a16="http://schemas.microsoft.com/office/drawing/2014/main" val="20001"/>
                    </a:ext>
                  </a:extLst>
                </a:gridCol>
              </a:tblGrid>
              <a:tr h="0">
                <a:tc>
                  <a:txBody>
                    <a:bodyPr/>
                    <a:lstStyle/>
                    <a:p>
                      <a:pPr indent="127000" algn="just">
                        <a:lnSpc>
                          <a:spcPts val="2300"/>
                        </a:lnSpc>
                        <a:spcAft>
                          <a:spcPts val="0"/>
                        </a:spcAft>
                      </a:pPr>
                      <a:r>
                        <a:rPr lang="en-US" sz="2000" kern="100" dirty="0">
                          <a:latin typeface="+mn-lt"/>
                          <a:ea typeface="+mn-ea"/>
                          <a:cs typeface="+mn-ea"/>
                          <a:sym typeface="+mn-lt"/>
                        </a:rPr>
                        <a:t>t</a:t>
                      </a:r>
                      <a:r>
                        <a:rPr lang="zh-CN" sz="2000" kern="100" dirty="0">
                          <a:latin typeface="+mn-lt"/>
                          <a:ea typeface="+mn-ea"/>
                          <a:cs typeface="+mn-ea"/>
                          <a:sym typeface="+mn-lt"/>
                        </a:rPr>
                        <a:t>相关命令</a:t>
                      </a: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dirty="0">
                          <a:latin typeface="+mn-lt"/>
                          <a:ea typeface="+mn-ea"/>
                          <a:cs typeface="+mn-ea"/>
                          <a:sym typeface="+mn-lt"/>
                        </a:rPr>
                        <a:t>功能</a:t>
                      </a:r>
                    </a:p>
                  </a:txBody>
                  <a:tcPr marL="68580" marR="68580" marT="0" marB="0">
                    <a:solidFill>
                      <a:schemeClr val="accent2">
                        <a:lumMod val="20000"/>
                        <a:lumOff val="80000"/>
                      </a:schemeClr>
                    </a:solidFill>
                  </a:tcPr>
                </a:tc>
                <a:extLst>
                  <a:ext uri="{0D108BD9-81ED-4DB2-BD59-A6C34878D82A}">
                    <a16:rowId xmlns:a16="http://schemas.microsoft.com/office/drawing/2014/main" val="10000"/>
                  </a:ext>
                </a:extLst>
              </a:tr>
              <a:tr h="0">
                <a:tc>
                  <a:txBody>
                    <a:bodyPr/>
                    <a:lstStyle/>
                    <a:p>
                      <a:pPr indent="127000" algn="ctr">
                        <a:lnSpc>
                          <a:spcPts val="2300"/>
                        </a:lnSpc>
                        <a:spcAft>
                          <a:spcPts val="0"/>
                        </a:spcAft>
                      </a:pPr>
                      <a:r>
                        <a:rPr lang="en-US" sz="2000" kern="100">
                          <a:latin typeface="+mn-lt"/>
                          <a:ea typeface="+mn-ea"/>
                          <a:cs typeface="+mn-ea"/>
                          <a:sym typeface="+mn-lt"/>
                        </a:rPr>
                        <a:t>t</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dirty="0">
                          <a:latin typeface="+mn-lt"/>
                          <a:ea typeface="+mn-ea"/>
                          <a:cs typeface="+mn-ea"/>
                          <a:sym typeface="+mn-lt"/>
                        </a:rPr>
                        <a:t>单步执行，遇到</a:t>
                      </a:r>
                      <a:r>
                        <a:rPr lang="en-US" sz="2000" kern="100" dirty="0">
                          <a:latin typeface="+mn-lt"/>
                          <a:ea typeface="+mn-ea"/>
                          <a:cs typeface="+mn-ea"/>
                          <a:sym typeface="+mn-lt"/>
                        </a:rPr>
                        <a:t>call</a:t>
                      </a:r>
                      <a:r>
                        <a:rPr lang="zh-CN" sz="2000" kern="100" dirty="0">
                          <a:latin typeface="+mn-lt"/>
                          <a:ea typeface="+mn-ea"/>
                          <a:cs typeface="+mn-ea"/>
                          <a:sym typeface="+mn-lt"/>
                        </a:rPr>
                        <a:t>跟进</a:t>
                      </a:r>
                    </a:p>
                  </a:txBody>
                  <a:tcPr marL="68580" marR="68580" marT="0" marB="0">
                    <a:solidFill>
                      <a:schemeClr val="accent2">
                        <a:lumMod val="20000"/>
                        <a:lumOff val="80000"/>
                      </a:schemeClr>
                    </a:solidFill>
                  </a:tcPr>
                </a:tc>
                <a:extLst>
                  <a:ext uri="{0D108BD9-81ED-4DB2-BD59-A6C34878D82A}">
                    <a16:rowId xmlns:a16="http://schemas.microsoft.com/office/drawing/2014/main" val="10001"/>
                  </a:ext>
                </a:extLst>
              </a:tr>
              <a:tr h="0">
                <a:tc>
                  <a:txBody>
                    <a:bodyPr/>
                    <a:lstStyle/>
                    <a:p>
                      <a:pPr indent="127000" algn="ctr">
                        <a:lnSpc>
                          <a:spcPts val="2300"/>
                        </a:lnSpc>
                        <a:spcAft>
                          <a:spcPts val="0"/>
                        </a:spcAft>
                      </a:pPr>
                      <a:r>
                        <a:rPr lang="en-US" sz="2000" kern="100">
                          <a:latin typeface="+mn-lt"/>
                          <a:ea typeface="+mn-ea"/>
                          <a:cs typeface="+mn-ea"/>
                          <a:sym typeface="+mn-lt"/>
                        </a:rPr>
                        <a:t>ta</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单步执行到指定地址</a:t>
                      </a:r>
                    </a:p>
                  </a:txBody>
                  <a:tcPr marL="68580" marR="68580" marT="0" marB="0">
                    <a:solidFill>
                      <a:schemeClr val="accent2">
                        <a:lumMod val="20000"/>
                        <a:lumOff val="80000"/>
                      </a:schemeClr>
                    </a:solidFill>
                  </a:tcPr>
                </a:tc>
                <a:extLst>
                  <a:ext uri="{0D108BD9-81ED-4DB2-BD59-A6C34878D82A}">
                    <a16:rowId xmlns:a16="http://schemas.microsoft.com/office/drawing/2014/main" val="10002"/>
                  </a:ext>
                </a:extLst>
              </a:tr>
              <a:tr h="0">
                <a:tc>
                  <a:txBody>
                    <a:bodyPr/>
                    <a:lstStyle/>
                    <a:p>
                      <a:pPr indent="127000" algn="ctr">
                        <a:lnSpc>
                          <a:spcPts val="2300"/>
                        </a:lnSpc>
                        <a:spcAft>
                          <a:spcPts val="0"/>
                        </a:spcAft>
                      </a:pPr>
                      <a:r>
                        <a:rPr lang="en-US" sz="2000" kern="100">
                          <a:latin typeface="+mn-lt"/>
                          <a:ea typeface="+mn-ea"/>
                          <a:cs typeface="+mn-ea"/>
                          <a:sym typeface="+mn-lt"/>
                        </a:rPr>
                        <a:t>tb</a:t>
                      </a:r>
                      <a:endParaRPr lang="zh-CN" sz="2000" kern="10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a:latin typeface="+mn-lt"/>
                          <a:ea typeface="+mn-ea"/>
                          <a:cs typeface="+mn-ea"/>
                          <a:sym typeface="+mn-lt"/>
                        </a:rPr>
                        <a:t>执行到分支处</a:t>
                      </a:r>
                    </a:p>
                  </a:txBody>
                  <a:tcPr marL="68580" marR="68580" marT="0" marB="0">
                    <a:solidFill>
                      <a:schemeClr val="accent2">
                        <a:lumMod val="20000"/>
                        <a:lumOff val="80000"/>
                      </a:schemeClr>
                    </a:solidFill>
                  </a:tcPr>
                </a:tc>
                <a:extLst>
                  <a:ext uri="{0D108BD9-81ED-4DB2-BD59-A6C34878D82A}">
                    <a16:rowId xmlns:a16="http://schemas.microsoft.com/office/drawing/2014/main" val="10003"/>
                  </a:ext>
                </a:extLst>
              </a:tr>
              <a:tr h="0">
                <a:tc>
                  <a:txBody>
                    <a:bodyPr/>
                    <a:lstStyle/>
                    <a:p>
                      <a:pPr indent="127000" algn="ctr">
                        <a:lnSpc>
                          <a:spcPts val="2300"/>
                        </a:lnSpc>
                        <a:spcAft>
                          <a:spcPts val="0"/>
                        </a:spcAft>
                      </a:pPr>
                      <a:r>
                        <a:rPr lang="en-US" sz="2000" kern="100" dirty="0" err="1">
                          <a:latin typeface="+mn-lt"/>
                          <a:ea typeface="+mn-ea"/>
                          <a:cs typeface="+mn-ea"/>
                          <a:sym typeface="+mn-lt"/>
                        </a:rPr>
                        <a:t>tc</a:t>
                      </a:r>
                      <a:endParaRPr lang="zh-CN" sz="2000" kern="100" dirty="0">
                        <a:latin typeface="+mn-lt"/>
                        <a:ea typeface="+mn-ea"/>
                        <a:cs typeface="+mn-ea"/>
                        <a:sym typeface="+mn-lt"/>
                      </a:endParaRPr>
                    </a:p>
                  </a:txBody>
                  <a:tcPr marL="68580" marR="68580" marT="0" marB="0">
                    <a:solidFill>
                      <a:schemeClr val="accent2">
                        <a:lumMod val="20000"/>
                        <a:lumOff val="80000"/>
                      </a:schemeClr>
                    </a:solidFill>
                  </a:tcPr>
                </a:tc>
                <a:tc>
                  <a:txBody>
                    <a:bodyPr/>
                    <a:lstStyle/>
                    <a:p>
                      <a:pPr indent="127000" algn="just">
                        <a:lnSpc>
                          <a:spcPts val="2300"/>
                        </a:lnSpc>
                        <a:spcAft>
                          <a:spcPts val="0"/>
                        </a:spcAft>
                      </a:pPr>
                      <a:r>
                        <a:rPr lang="zh-CN" sz="2000" kern="100" dirty="0">
                          <a:latin typeface="+mn-lt"/>
                          <a:ea typeface="+mn-ea"/>
                          <a:cs typeface="+mn-ea"/>
                          <a:sym typeface="+mn-lt"/>
                        </a:rPr>
                        <a:t>执行到下一个</a:t>
                      </a:r>
                      <a:r>
                        <a:rPr lang="en-US" sz="2000" kern="100" dirty="0">
                          <a:latin typeface="+mn-lt"/>
                          <a:ea typeface="+mn-ea"/>
                          <a:cs typeface="+mn-ea"/>
                          <a:sym typeface="+mn-lt"/>
                        </a:rPr>
                        <a:t>call</a:t>
                      </a:r>
                      <a:r>
                        <a:rPr lang="zh-CN" sz="2000" kern="100" dirty="0">
                          <a:latin typeface="+mn-lt"/>
                          <a:ea typeface="+mn-ea"/>
                          <a:cs typeface="+mn-ea"/>
                          <a:sym typeface="+mn-lt"/>
                        </a:rPr>
                        <a:t>的开始处</a:t>
                      </a:r>
                    </a:p>
                  </a:txBody>
                  <a:tcPr marL="68580" marR="68580" marT="0" marB="0">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915752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6c34744f-823f-4f5c-a7d6-474d34169f52&quot;,&quot;Name&quot;:null,&quot;Kind&quot;:&quot;Custom&quot;,&quot;OldGuidesSetting&quot;:{&quot;HeaderHeight&quot;:0.0,&quot;FooterHeight&quot;:0.0,&quot;SideMargin&quot;:0.0,&quot;TopMargin&quot;:0.0,&quot;BottomMargin&quot;:0.0,&quot;IntervalMargin&quot;: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uc0h5m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10553</TotalTime>
  <Words>7462</Words>
  <Application>Microsoft Office PowerPoint</Application>
  <PresentationFormat>A4 Paper (210x297 mm)</PresentationFormat>
  <Paragraphs>861</Paragraphs>
  <Slides>104</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104</vt:i4>
      </vt:variant>
    </vt:vector>
  </HeadingPairs>
  <TitlesOfParts>
    <vt:vector size="115" baseType="lpstr">
      <vt:lpstr>-apple-system</vt:lpstr>
      <vt:lpstr>等线</vt:lpstr>
      <vt:lpstr>Helvetica Neue</vt:lpstr>
      <vt:lpstr>微软雅黑</vt:lpstr>
      <vt:lpstr>SF Pro SC</vt:lpstr>
      <vt:lpstr>黑体</vt:lpstr>
      <vt:lpstr>Arial</vt:lpstr>
      <vt:lpstr>Calibri</vt:lpstr>
      <vt:lpstr>Consolas</vt:lpstr>
      <vt:lpstr>Wingdings</vt:lpstr>
      <vt:lpstr>Office 主题</vt:lpstr>
      <vt:lpstr>PowerPoint Presentation</vt:lpstr>
      <vt:lpstr>课程简介</vt:lpstr>
      <vt:lpstr>课程简介</vt:lpstr>
      <vt:lpstr>课程简介</vt:lpstr>
      <vt:lpstr>课程简介</vt:lpstr>
      <vt:lpstr>课程简介</vt:lpstr>
      <vt:lpstr>课程简介</vt:lpstr>
      <vt:lpstr>课程简介</vt:lpstr>
      <vt:lpstr>课程简介</vt:lpstr>
      <vt:lpstr>课程简介</vt:lpstr>
      <vt:lpstr>课程简介</vt:lpstr>
      <vt:lpstr>课程简介</vt:lpstr>
      <vt:lpstr>PowerPoint Presentation</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第一章 漫谈软件逆向工程</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Shengli Pan</cp:lastModifiedBy>
  <cp:revision>931</cp:revision>
  <dcterms:created xsi:type="dcterms:W3CDTF">2018-08-29T03:17:37Z</dcterms:created>
  <dcterms:modified xsi:type="dcterms:W3CDTF">2024-03-06T10:13:50Z</dcterms:modified>
</cp:coreProperties>
</file>